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322" r:id="rId3"/>
    <p:sldId id="279" r:id="rId4"/>
    <p:sldId id="289" r:id="rId5"/>
    <p:sldId id="327" r:id="rId6"/>
    <p:sldId id="291" r:id="rId7"/>
    <p:sldId id="262" r:id="rId8"/>
    <p:sldId id="326" r:id="rId9"/>
    <p:sldId id="287" r:id="rId10"/>
    <p:sldId id="298" r:id="rId11"/>
    <p:sldId id="328" r:id="rId12"/>
    <p:sldId id="329" r:id="rId13"/>
    <p:sldId id="320"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95CB11-5C4F-F72F-2B02-A69ED4B0B6E4}" name="Caroline Thibodeau" initials="CT" userId="S::admin@larouchemarketing.onmicrosoft.com::2911d007-3091-4bab-abef-2d92bc58fc93" providerId="AD"/>
  <p188:author id="{C53734AE-CE32-BF6C-2F45-99D1B56CAA32}" name="Sophie Larouche" initials="SL" userId="S::slarouche@cabico.com::e94c69f3-1a2c-48f1-a4d8-f7ee17384b5f" providerId="AD"/>
  <p188:author id="{CE5EE2FE-B66B-6100-DB8B-2E0E93AD59FF}" name="Meighen Fitzpatrick" initials="MF" userId="S::mfitzpatrick@joinlifeguard.com::5020d8c8-d9c3-4674-b5c2-deea7019b8f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41E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8B4A94-CEBA-E54A-8DB8-23CCB962090D}" v="2" dt="2026-06-05T12:15:45.0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09"/>
    <p:restoredTop sz="94725"/>
  </p:normalViewPr>
  <p:slideViewPr>
    <p:cSldViewPr snapToGrid="0">
      <p:cViewPr varScale="1">
        <p:scale>
          <a:sx n="113" d="100"/>
          <a:sy n="113" d="100"/>
        </p:scale>
        <p:origin x="114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ighen Fitzpatrick" userId="5020d8c8-d9c3-4674-b5c2-deea7019b8f8" providerId="ADAL" clId="{C98B4A94-CEBA-E54A-8DB8-23CCB962090D}"/>
    <pc:docChg chg="modSld">
      <pc:chgData name="Meighen Fitzpatrick" userId="5020d8c8-d9c3-4674-b5c2-deea7019b8f8" providerId="ADAL" clId="{C98B4A94-CEBA-E54A-8DB8-23CCB962090D}" dt="2026-06-05T13:12:55.882" v="42" actId="20577"/>
      <pc:docMkLst>
        <pc:docMk/>
      </pc:docMkLst>
      <pc:sldChg chg="modSp mod">
        <pc:chgData name="Meighen Fitzpatrick" userId="5020d8c8-d9c3-4674-b5c2-deea7019b8f8" providerId="ADAL" clId="{C98B4A94-CEBA-E54A-8DB8-23CCB962090D}" dt="2026-06-05T13:10:10.692" v="9" actId="20577"/>
        <pc:sldMkLst>
          <pc:docMk/>
          <pc:sldMk cId="1746893553" sldId="262"/>
        </pc:sldMkLst>
        <pc:spChg chg="mod">
          <ac:chgData name="Meighen Fitzpatrick" userId="5020d8c8-d9c3-4674-b5c2-deea7019b8f8" providerId="ADAL" clId="{C98B4A94-CEBA-E54A-8DB8-23CCB962090D}" dt="2026-06-05T13:10:10.692" v="9" actId="20577"/>
          <ac:spMkLst>
            <pc:docMk/>
            <pc:sldMk cId="1746893553" sldId="262"/>
            <ac:spMk id="2" creationId="{5FB599D3-CBD3-9EBA-884D-D5E65E05CC4B}"/>
          </ac:spMkLst>
        </pc:spChg>
      </pc:sldChg>
      <pc:sldChg chg="modSp mod">
        <pc:chgData name="Meighen Fitzpatrick" userId="5020d8c8-d9c3-4674-b5c2-deea7019b8f8" providerId="ADAL" clId="{C98B4A94-CEBA-E54A-8DB8-23CCB962090D}" dt="2026-06-05T13:12:55.882" v="42" actId="20577"/>
        <pc:sldMkLst>
          <pc:docMk/>
          <pc:sldMk cId="3337310542" sldId="287"/>
        </pc:sldMkLst>
        <pc:spChg chg="mod">
          <ac:chgData name="Meighen Fitzpatrick" userId="5020d8c8-d9c3-4674-b5c2-deea7019b8f8" providerId="ADAL" clId="{C98B4A94-CEBA-E54A-8DB8-23CCB962090D}" dt="2026-06-05T13:12:55.882" v="42" actId="20577"/>
          <ac:spMkLst>
            <pc:docMk/>
            <pc:sldMk cId="3337310542" sldId="287"/>
            <ac:spMk id="22" creationId="{C9669876-36C1-B6E7-F89C-FA5CB333CD2E}"/>
          </ac:spMkLst>
        </pc:spChg>
      </pc:sldChg>
      <pc:sldChg chg="modSp mod">
        <pc:chgData name="Meighen Fitzpatrick" userId="5020d8c8-d9c3-4674-b5c2-deea7019b8f8" providerId="ADAL" clId="{C98B4A94-CEBA-E54A-8DB8-23CCB962090D}" dt="2026-06-05T13:09:36.404" v="1" actId="20577"/>
        <pc:sldMkLst>
          <pc:docMk/>
          <pc:sldMk cId="3470335657" sldId="289"/>
        </pc:sldMkLst>
        <pc:spChg chg="mod">
          <ac:chgData name="Meighen Fitzpatrick" userId="5020d8c8-d9c3-4674-b5c2-deea7019b8f8" providerId="ADAL" clId="{C98B4A94-CEBA-E54A-8DB8-23CCB962090D}" dt="2026-06-05T13:09:36.404" v="1" actId="20577"/>
          <ac:spMkLst>
            <pc:docMk/>
            <pc:sldMk cId="3470335657" sldId="289"/>
            <ac:spMk id="6" creationId="{C89F5DAE-CA9C-637C-1F34-65B2C633B2FF}"/>
          </ac:spMkLst>
        </pc:spChg>
      </pc:sldChg>
      <pc:sldChg chg="modSp mod">
        <pc:chgData name="Meighen Fitzpatrick" userId="5020d8c8-d9c3-4674-b5c2-deea7019b8f8" providerId="ADAL" clId="{C98B4A94-CEBA-E54A-8DB8-23CCB962090D}" dt="2026-06-05T13:10:42.765" v="24" actId="1038"/>
        <pc:sldMkLst>
          <pc:docMk/>
          <pc:sldMk cId="4037227959" sldId="326"/>
        </pc:sldMkLst>
        <pc:picChg chg="mod">
          <ac:chgData name="Meighen Fitzpatrick" userId="5020d8c8-d9c3-4674-b5c2-deea7019b8f8" providerId="ADAL" clId="{C98B4A94-CEBA-E54A-8DB8-23CCB962090D}" dt="2026-06-05T13:10:42.765" v="24" actId="1038"/>
          <ac:picMkLst>
            <pc:docMk/>
            <pc:sldMk cId="4037227959" sldId="326"/>
            <ac:picMk id="5" creationId="{A2594645-C463-0848-0553-73CDC023BDC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8DBEF4-8F50-D542-AA11-CB1E48A3F016}" type="datetimeFigureOut">
              <a:rPr lang="fr-FR" smtClean="0"/>
              <a:t>05/06/2026</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D1B484-C5E4-EE42-967F-5D59B74C2EC5}" type="slidenum">
              <a:rPr lang="fr-FR" smtClean="0"/>
              <a:t>‹#›</a:t>
            </a:fld>
            <a:endParaRPr lang="fr-FR"/>
          </a:p>
        </p:txBody>
      </p:sp>
    </p:spTree>
    <p:extLst>
      <p:ext uri="{BB962C8B-B14F-4D97-AF65-F5344CB8AC3E}">
        <p14:creationId xmlns:p14="http://schemas.microsoft.com/office/powerpoint/2010/main" val="3224219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72827-0A74-01A2-7078-810065EC34D8}"/>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37C63733-F946-629C-AE19-DECE932FD29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3025216-6A49-9848-A450-2AF33871BFA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5527D79-6E1E-8900-306E-2A167E630334}"/>
              </a:ext>
            </a:extLst>
          </p:cNvPr>
          <p:cNvSpPr>
            <a:spLocks noGrp="1"/>
          </p:cNvSpPr>
          <p:nvPr>
            <p:ph type="sldNum" sz="quarter" idx="5"/>
          </p:nvPr>
        </p:nvSpPr>
        <p:spPr/>
        <p:txBody>
          <a:bodyPr/>
          <a:lstStyle/>
          <a:p>
            <a:fld id="{84D1B484-C5E4-EE42-967F-5D59B74C2EC5}" type="slidenum">
              <a:rPr lang="fr-FR" smtClean="0"/>
              <a:t>3</a:t>
            </a:fld>
            <a:endParaRPr lang="fr-FR"/>
          </a:p>
        </p:txBody>
      </p:sp>
    </p:spTree>
    <p:extLst>
      <p:ext uri="{BB962C8B-B14F-4D97-AF65-F5344CB8AC3E}">
        <p14:creationId xmlns:p14="http://schemas.microsoft.com/office/powerpoint/2010/main" val="2713425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3FAC9-73A3-A900-F215-89FEF07E3A89}"/>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5DAD82AA-4DA8-E64A-A974-4CB973BF60C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38BA06-2AB0-B2AB-FE1E-9DE084528D0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3CD05C1-F085-AAFF-06AA-BE61BC33C3E0}"/>
              </a:ext>
            </a:extLst>
          </p:cNvPr>
          <p:cNvSpPr>
            <a:spLocks noGrp="1"/>
          </p:cNvSpPr>
          <p:nvPr>
            <p:ph type="sldNum" sz="quarter" idx="5"/>
          </p:nvPr>
        </p:nvSpPr>
        <p:spPr/>
        <p:txBody>
          <a:bodyPr/>
          <a:lstStyle/>
          <a:p>
            <a:fld id="{84D1B484-C5E4-EE42-967F-5D59B74C2EC5}" type="slidenum">
              <a:rPr lang="fr-FR" smtClean="0"/>
              <a:t>8</a:t>
            </a:fld>
            <a:endParaRPr lang="fr-FR"/>
          </a:p>
        </p:txBody>
      </p:sp>
    </p:spTree>
    <p:extLst>
      <p:ext uri="{BB962C8B-B14F-4D97-AF65-F5344CB8AC3E}">
        <p14:creationId xmlns:p14="http://schemas.microsoft.com/office/powerpoint/2010/main" val="3360250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4D1B484-C5E4-EE42-967F-5D59B74C2EC5}" type="slidenum">
              <a:rPr lang="fr-FR" smtClean="0"/>
              <a:t>9</a:t>
            </a:fld>
            <a:endParaRPr lang="fr-FR"/>
          </a:p>
        </p:txBody>
      </p:sp>
    </p:spTree>
    <p:extLst>
      <p:ext uri="{BB962C8B-B14F-4D97-AF65-F5344CB8AC3E}">
        <p14:creationId xmlns:p14="http://schemas.microsoft.com/office/powerpoint/2010/main" val="3217065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AEFA3-CDB8-5B61-B894-5CA6E7323288}"/>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2D44E808-9FEF-6DFE-3164-E2CFF0BA8A6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9844A64-5090-D6B9-5BAE-1272867B2E5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08016AAE-24F5-DDFB-6461-E40DA198EB01}"/>
              </a:ext>
            </a:extLst>
          </p:cNvPr>
          <p:cNvSpPr>
            <a:spLocks noGrp="1"/>
          </p:cNvSpPr>
          <p:nvPr>
            <p:ph type="sldNum" sz="quarter" idx="5"/>
          </p:nvPr>
        </p:nvSpPr>
        <p:spPr/>
        <p:txBody>
          <a:bodyPr/>
          <a:lstStyle/>
          <a:p>
            <a:fld id="{84D1B484-C5E4-EE42-967F-5D59B74C2EC5}" type="slidenum">
              <a:rPr lang="fr-FR" smtClean="0"/>
              <a:t>10</a:t>
            </a:fld>
            <a:endParaRPr lang="fr-FR"/>
          </a:p>
        </p:txBody>
      </p:sp>
    </p:spTree>
    <p:extLst>
      <p:ext uri="{BB962C8B-B14F-4D97-AF65-F5344CB8AC3E}">
        <p14:creationId xmlns:p14="http://schemas.microsoft.com/office/powerpoint/2010/main" val="862630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72D97-C769-7BA3-7FD4-395F5C1ECBD2}"/>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1E8DEE77-9177-9B58-94C7-5DD057D1514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BF65C04-DAC8-9EAA-624C-332A5701F4C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37E966C-8FA2-41D4-1F41-A5944B53C82B}"/>
              </a:ext>
            </a:extLst>
          </p:cNvPr>
          <p:cNvSpPr>
            <a:spLocks noGrp="1"/>
          </p:cNvSpPr>
          <p:nvPr>
            <p:ph type="sldNum" sz="quarter" idx="5"/>
          </p:nvPr>
        </p:nvSpPr>
        <p:spPr/>
        <p:txBody>
          <a:bodyPr/>
          <a:lstStyle/>
          <a:p>
            <a:fld id="{84D1B484-C5E4-EE42-967F-5D59B74C2EC5}" type="slidenum">
              <a:rPr lang="fr-FR" smtClean="0"/>
              <a:t>11</a:t>
            </a:fld>
            <a:endParaRPr lang="fr-FR"/>
          </a:p>
        </p:txBody>
      </p:sp>
    </p:spTree>
    <p:extLst>
      <p:ext uri="{BB962C8B-B14F-4D97-AF65-F5344CB8AC3E}">
        <p14:creationId xmlns:p14="http://schemas.microsoft.com/office/powerpoint/2010/main" val="2826888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8E487-5CAA-920F-B15E-9ED7BB458061}"/>
              </a:ext>
            </a:extLst>
          </p:cNvPr>
          <p:cNvSpPr>
            <a:spLocks noGrp="1"/>
          </p:cNvSpPr>
          <p:nvPr>
            <p:ph type="ctrTitle"/>
          </p:nvPr>
        </p:nvSpPr>
        <p:spPr>
          <a:xfrm>
            <a:off x="1524000" y="1122363"/>
            <a:ext cx="9144000" cy="2387600"/>
          </a:xfrm>
        </p:spPr>
        <p:txBody>
          <a:bodyPr anchor="b"/>
          <a:lstStyle>
            <a:lvl1pPr algn="ctr">
              <a:defRPr sz="6000"/>
            </a:lvl1pPr>
          </a:lstStyle>
          <a:p>
            <a:r>
              <a:rPr lang="fr-CA"/>
              <a:t>Modifier le style du titre</a:t>
            </a:r>
            <a:endParaRPr lang="fr-FR"/>
          </a:p>
        </p:txBody>
      </p:sp>
      <p:sp>
        <p:nvSpPr>
          <p:cNvPr id="3" name="Sous-titre 2">
            <a:extLst>
              <a:ext uri="{FF2B5EF4-FFF2-40B4-BE49-F238E27FC236}">
                <a16:creationId xmlns:a16="http://schemas.microsoft.com/office/drawing/2014/main" id="{16C563F8-3994-B4BD-022F-B3333D69DF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a:t>Modifier le style des sous-titres du masque</a:t>
            </a:r>
            <a:endParaRPr lang="fr-FR"/>
          </a:p>
        </p:txBody>
      </p:sp>
      <p:sp>
        <p:nvSpPr>
          <p:cNvPr id="4" name="Espace réservé de la date 3">
            <a:extLst>
              <a:ext uri="{FF2B5EF4-FFF2-40B4-BE49-F238E27FC236}">
                <a16:creationId xmlns:a16="http://schemas.microsoft.com/office/drawing/2014/main" id="{C560079E-49BB-88C7-9076-0F7BECBC6628}"/>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ABE7A1A4-333C-7154-4262-C9F47090FB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557E494-B98A-D187-4ABE-C30CC6593356}"/>
              </a:ext>
            </a:extLst>
          </p:cNvPr>
          <p:cNvSpPr>
            <a:spLocks noGrp="1"/>
          </p:cNvSpPr>
          <p:nvPr>
            <p:ph type="sldNum" sz="quarter" idx="12"/>
          </p:nvPr>
        </p:nvSpPr>
        <p:spPr/>
        <p:txBody>
          <a:bodyPr/>
          <a:lstStyle/>
          <a:p>
            <a:fld id="{D97DF0C7-730D-6944-90AC-B3FE6CE5C4F2}" type="slidenum">
              <a:rPr lang="fr-FR" smtClean="0"/>
              <a:t>‹#›</a:t>
            </a:fld>
            <a:endParaRPr lang="fr-FR"/>
          </a:p>
        </p:txBody>
      </p:sp>
    </p:spTree>
    <p:extLst>
      <p:ext uri="{BB962C8B-B14F-4D97-AF65-F5344CB8AC3E}">
        <p14:creationId xmlns:p14="http://schemas.microsoft.com/office/powerpoint/2010/main" val="2207108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BB3AC-1883-8381-0BFC-9C12F86671B9}"/>
              </a:ext>
            </a:extLst>
          </p:cNvPr>
          <p:cNvSpPr>
            <a:spLocks noGrp="1"/>
          </p:cNvSpPr>
          <p:nvPr>
            <p:ph type="title"/>
          </p:nvPr>
        </p:nvSpPr>
        <p:spPr>
          <a:xfrm>
            <a:off x="838200" y="793750"/>
            <a:ext cx="10515600" cy="896938"/>
          </a:xfrm>
        </p:spPr>
        <p:txBody>
          <a:bodyPr anchor="t"/>
          <a:lstStyle>
            <a:lvl1pPr>
              <a:defRPr sz="3200" spc="-100" baseline="0">
                <a:solidFill>
                  <a:schemeClr val="accent1"/>
                </a:solidFill>
              </a:defRPr>
            </a:lvl1pPr>
          </a:lstStyle>
          <a:p>
            <a:r>
              <a:rPr lang="fr-CA"/>
              <a:t>Modifier le style du titre</a:t>
            </a:r>
            <a:endParaRPr lang="fr-FR"/>
          </a:p>
        </p:txBody>
      </p:sp>
      <p:sp>
        <p:nvSpPr>
          <p:cNvPr id="3" name="Espace réservé du contenu 2">
            <a:extLst>
              <a:ext uri="{FF2B5EF4-FFF2-40B4-BE49-F238E27FC236}">
                <a16:creationId xmlns:a16="http://schemas.microsoft.com/office/drawing/2014/main" id="{9C856C89-B474-D94C-4E40-3C7F5D3128CC}"/>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a:extLst>
              <a:ext uri="{FF2B5EF4-FFF2-40B4-BE49-F238E27FC236}">
                <a16:creationId xmlns:a16="http://schemas.microsoft.com/office/drawing/2014/main" id="{E08DE85F-3103-DC18-A803-82CF787A0F37}"/>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B0C87A8C-CE05-CD86-87C9-F0251FC6BA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283FFDA-0A62-7B04-2B94-C6D410075757}"/>
              </a:ext>
            </a:extLst>
          </p:cNvPr>
          <p:cNvSpPr>
            <a:spLocks noGrp="1"/>
          </p:cNvSpPr>
          <p:nvPr>
            <p:ph type="sldNum" sz="quarter" idx="12"/>
          </p:nvPr>
        </p:nvSpPr>
        <p:spPr/>
        <p:txBody>
          <a:bodyPr/>
          <a:lstStyle/>
          <a:p>
            <a:fld id="{D97DF0C7-730D-6944-90AC-B3FE6CE5C4F2}" type="slidenum">
              <a:rPr lang="fr-FR" smtClean="0"/>
              <a:t>‹#›</a:t>
            </a:fld>
            <a:endParaRPr lang="fr-FR"/>
          </a:p>
        </p:txBody>
      </p:sp>
    </p:spTree>
    <p:extLst>
      <p:ext uri="{BB962C8B-B14F-4D97-AF65-F5344CB8AC3E}">
        <p14:creationId xmlns:p14="http://schemas.microsoft.com/office/powerpoint/2010/main" val="155031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45EB4B-42CB-EC06-B29E-5F57FA20714E}"/>
              </a:ext>
            </a:extLst>
          </p:cNvPr>
          <p:cNvSpPr>
            <a:spLocks noGrp="1"/>
          </p:cNvSpPr>
          <p:nvPr>
            <p:ph type="title"/>
          </p:nvPr>
        </p:nvSpPr>
        <p:spPr>
          <a:xfrm>
            <a:off x="831850" y="1709738"/>
            <a:ext cx="10515600" cy="2852737"/>
          </a:xfrm>
        </p:spPr>
        <p:txBody>
          <a:bodyPr anchor="b"/>
          <a:lstStyle>
            <a:lvl1pPr>
              <a:defRPr sz="4800" spc="-100" baseline="0">
                <a:solidFill>
                  <a:schemeClr val="bg1"/>
                </a:solidFill>
              </a:defRPr>
            </a:lvl1pPr>
          </a:lstStyle>
          <a:p>
            <a:r>
              <a:rPr lang="fr-CA"/>
              <a:t>Modifier le style du titre</a:t>
            </a:r>
            <a:endParaRPr lang="fr-FR"/>
          </a:p>
        </p:txBody>
      </p:sp>
      <p:sp>
        <p:nvSpPr>
          <p:cNvPr id="3" name="Espace réservé du texte 2">
            <a:extLst>
              <a:ext uri="{FF2B5EF4-FFF2-40B4-BE49-F238E27FC236}">
                <a16:creationId xmlns:a16="http://schemas.microsoft.com/office/drawing/2014/main" id="{21B8632E-1F50-7D01-E511-57822AA1DB11}"/>
              </a:ext>
            </a:extLst>
          </p:cNvPr>
          <p:cNvSpPr>
            <a:spLocks noGrp="1"/>
          </p:cNvSpPr>
          <p:nvPr>
            <p:ph type="body" idx="1"/>
          </p:nvPr>
        </p:nvSpPr>
        <p:spPr>
          <a:xfrm>
            <a:off x="831850" y="4589463"/>
            <a:ext cx="10515600" cy="1500187"/>
          </a:xfrm>
        </p:spPr>
        <p:txBody>
          <a:bodyPr/>
          <a:lstStyle>
            <a:lvl1pPr marL="0" indent="0">
              <a:buNone/>
              <a:defRPr sz="2400" b="1" spc="-50" baseline="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a:t>Cliquez pour modifier les styles du texte du masque</a:t>
            </a:r>
          </a:p>
        </p:txBody>
      </p:sp>
      <p:sp>
        <p:nvSpPr>
          <p:cNvPr id="4" name="Espace réservé de la date 3">
            <a:extLst>
              <a:ext uri="{FF2B5EF4-FFF2-40B4-BE49-F238E27FC236}">
                <a16:creationId xmlns:a16="http://schemas.microsoft.com/office/drawing/2014/main" id="{B5733EE4-6236-9D97-1748-3396983CFF8D}"/>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CF8AA888-CD94-515A-E660-80022A29B0D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83DD9EC-80DD-5EAF-17EF-2FCA00FE0635}"/>
              </a:ext>
            </a:extLst>
          </p:cNvPr>
          <p:cNvSpPr>
            <a:spLocks noGrp="1"/>
          </p:cNvSpPr>
          <p:nvPr>
            <p:ph type="sldNum" sz="quarter" idx="12"/>
          </p:nvPr>
        </p:nvSpPr>
        <p:spPr/>
        <p:txBody>
          <a:bodyPr/>
          <a:lstStyle/>
          <a:p>
            <a:fld id="{D97DF0C7-730D-6944-90AC-B3FE6CE5C4F2}" type="slidenum">
              <a:rPr lang="fr-FR" smtClean="0"/>
              <a:t>‹#›</a:t>
            </a:fld>
            <a:endParaRPr lang="fr-FR"/>
          </a:p>
        </p:txBody>
      </p:sp>
      <p:pic>
        <p:nvPicPr>
          <p:cNvPr id="8" name="Image 7">
            <a:extLst>
              <a:ext uri="{FF2B5EF4-FFF2-40B4-BE49-F238E27FC236}">
                <a16:creationId xmlns:a16="http://schemas.microsoft.com/office/drawing/2014/main" id="{04B152AA-5136-B622-07DC-A2FDC6C7E1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4476" t="46451" r="16461" b="-5942"/>
          <a:stretch>
            <a:fillRect/>
          </a:stretch>
        </p:blipFill>
        <p:spPr>
          <a:xfrm>
            <a:off x="0" y="0"/>
            <a:ext cx="12192000" cy="2288742"/>
          </a:xfrm>
          <a:prstGeom prst="rect">
            <a:avLst/>
          </a:prstGeom>
        </p:spPr>
      </p:pic>
    </p:spTree>
    <p:extLst>
      <p:ext uri="{BB962C8B-B14F-4D97-AF65-F5344CB8AC3E}">
        <p14:creationId xmlns:p14="http://schemas.microsoft.com/office/powerpoint/2010/main" val="836879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2995AA-8799-A195-513E-E5F39C2597B9}"/>
              </a:ext>
            </a:extLst>
          </p:cNvPr>
          <p:cNvSpPr>
            <a:spLocks noGrp="1"/>
          </p:cNvSpPr>
          <p:nvPr>
            <p:ph type="title"/>
          </p:nvPr>
        </p:nvSpPr>
        <p:spPr/>
        <p:txBody>
          <a:bodyPr/>
          <a:lstStyle/>
          <a:p>
            <a:r>
              <a:rPr lang="fr-CA"/>
              <a:t>Modifier le style du titre</a:t>
            </a:r>
            <a:endParaRPr lang="fr-FR"/>
          </a:p>
        </p:txBody>
      </p:sp>
      <p:sp>
        <p:nvSpPr>
          <p:cNvPr id="3" name="Espace réservé du contenu 2">
            <a:extLst>
              <a:ext uri="{FF2B5EF4-FFF2-40B4-BE49-F238E27FC236}">
                <a16:creationId xmlns:a16="http://schemas.microsoft.com/office/drawing/2014/main" id="{7AAD2646-2795-CE07-AB1E-EAC34C6D74D2}"/>
              </a:ext>
            </a:extLst>
          </p:cNvPr>
          <p:cNvSpPr>
            <a:spLocks noGrp="1"/>
          </p:cNvSpPr>
          <p:nvPr>
            <p:ph sz="half" idx="1"/>
          </p:nvPr>
        </p:nvSpPr>
        <p:spPr>
          <a:xfrm>
            <a:off x="838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contenu 3">
            <a:extLst>
              <a:ext uri="{FF2B5EF4-FFF2-40B4-BE49-F238E27FC236}">
                <a16:creationId xmlns:a16="http://schemas.microsoft.com/office/drawing/2014/main" id="{3CDCFB06-EDCA-627A-DC0B-B51E0DD472C7}"/>
              </a:ext>
            </a:extLst>
          </p:cNvPr>
          <p:cNvSpPr>
            <a:spLocks noGrp="1"/>
          </p:cNvSpPr>
          <p:nvPr>
            <p:ph sz="half" idx="2"/>
          </p:nvPr>
        </p:nvSpPr>
        <p:spPr>
          <a:xfrm>
            <a:off x="6172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5" name="Espace réservé de la date 4">
            <a:extLst>
              <a:ext uri="{FF2B5EF4-FFF2-40B4-BE49-F238E27FC236}">
                <a16:creationId xmlns:a16="http://schemas.microsoft.com/office/drawing/2014/main" id="{3A17BB47-BCE3-6A9E-2F1B-D97A626F0F5A}"/>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6" name="Espace réservé du pied de page 5">
            <a:extLst>
              <a:ext uri="{FF2B5EF4-FFF2-40B4-BE49-F238E27FC236}">
                <a16:creationId xmlns:a16="http://schemas.microsoft.com/office/drawing/2014/main" id="{340A625E-249C-DAD3-4F0C-C9A9F1A2F1E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2A69260-AEB7-C064-34FC-F4F6A0B3D18C}"/>
              </a:ext>
            </a:extLst>
          </p:cNvPr>
          <p:cNvSpPr>
            <a:spLocks noGrp="1"/>
          </p:cNvSpPr>
          <p:nvPr>
            <p:ph type="sldNum" sz="quarter" idx="12"/>
          </p:nvPr>
        </p:nvSpPr>
        <p:spPr/>
        <p:txBody>
          <a:bodyPr/>
          <a:lstStyle/>
          <a:p>
            <a:fld id="{D97DF0C7-730D-6944-90AC-B3FE6CE5C4F2}" type="slidenum">
              <a:rPr lang="fr-FR" smtClean="0"/>
              <a:t>‹#›</a:t>
            </a:fld>
            <a:endParaRPr lang="fr-FR"/>
          </a:p>
        </p:txBody>
      </p:sp>
    </p:spTree>
    <p:extLst>
      <p:ext uri="{BB962C8B-B14F-4D97-AF65-F5344CB8AC3E}">
        <p14:creationId xmlns:p14="http://schemas.microsoft.com/office/powerpoint/2010/main" val="34370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9F38EC-2C9F-BB18-5340-87E8BF51BC96}"/>
              </a:ext>
            </a:extLst>
          </p:cNvPr>
          <p:cNvSpPr>
            <a:spLocks noGrp="1"/>
          </p:cNvSpPr>
          <p:nvPr>
            <p:ph type="title"/>
          </p:nvPr>
        </p:nvSpPr>
        <p:spPr>
          <a:xfrm>
            <a:off x="839788" y="365125"/>
            <a:ext cx="10515600" cy="1325563"/>
          </a:xfrm>
        </p:spPr>
        <p:txBody>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9B789B76-FDAD-41F8-49BE-EC68A2A999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contenu 3">
            <a:extLst>
              <a:ext uri="{FF2B5EF4-FFF2-40B4-BE49-F238E27FC236}">
                <a16:creationId xmlns:a16="http://schemas.microsoft.com/office/drawing/2014/main" id="{1ED4F0B4-C95F-B3AE-9AC4-46BC8301D9BF}"/>
              </a:ext>
            </a:extLst>
          </p:cNvPr>
          <p:cNvSpPr>
            <a:spLocks noGrp="1"/>
          </p:cNvSpPr>
          <p:nvPr>
            <p:ph sz="half" idx="2"/>
          </p:nvPr>
        </p:nvSpPr>
        <p:spPr>
          <a:xfrm>
            <a:off x="839788" y="2505075"/>
            <a:ext cx="5157787"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5" name="Espace réservé du texte 4">
            <a:extLst>
              <a:ext uri="{FF2B5EF4-FFF2-40B4-BE49-F238E27FC236}">
                <a16:creationId xmlns:a16="http://schemas.microsoft.com/office/drawing/2014/main" id="{83F93D26-E637-2A28-942C-835C3538FD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5">
            <a:extLst>
              <a:ext uri="{FF2B5EF4-FFF2-40B4-BE49-F238E27FC236}">
                <a16:creationId xmlns:a16="http://schemas.microsoft.com/office/drawing/2014/main" id="{FD3F249D-3A25-2608-35B3-A39DF0F1AFD1}"/>
              </a:ext>
            </a:extLst>
          </p:cNvPr>
          <p:cNvSpPr>
            <a:spLocks noGrp="1"/>
          </p:cNvSpPr>
          <p:nvPr>
            <p:ph sz="quarter" idx="4"/>
          </p:nvPr>
        </p:nvSpPr>
        <p:spPr>
          <a:xfrm>
            <a:off x="6172200" y="2505075"/>
            <a:ext cx="5183188"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7" name="Espace réservé de la date 6">
            <a:extLst>
              <a:ext uri="{FF2B5EF4-FFF2-40B4-BE49-F238E27FC236}">
                <a16:creationId xmlns:a16="http://schemas.microsoft.com/office/drawing/2014/main" id="{1C538BD0-743A-2AF5-3BC2-6567AF4898E8}"/>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8" name="Espace réservé du pied de page 7">
            <a:extLst>
              <a:ext uri="{FF2B5EF4-FFF2-40B4-BE49-F238E27FC236}">
                <a16:creationId xmlns:a16="http://schemas.microsoft.com/office/drawing/2014/main" id="{0919AD79-10F5-926D-4FD0-4924E484199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9866F8E-0091-1D0D-F5CF-111A47528DC7}"/>
              </a:ext>
            </a:extLst>
          </p:cNvPr>
          <p:cNvSpPr>
            <a:spLocks noGrp="1"/>
          </p:cNvSpPr>
          <p:nvPr>
            <p:ph type="sldNum" sz="quarter" idx="12"/>
          </p:nvPr>
        </p:nvSpPr>
        <p:spPr/>
        <p:txBody>
          <a:bodyPr/>
          <a:lstStyle/>
          <a:p>
            <a:fld id="{D97DF0C7-730D-6944-90AC-B3FE6CE5C4F2}" type="slidenum">
              <a:rPr lang="fr-FR" smtClean="0"/>
              <a:t>‹#›</a:t>
            </a:fld>
            <a:endParaRPr lang="fr-FR"/>
          </a:p>
        </p:txBody>
      </p:sp>
    </p:spTree>
    <p:extLst>
      <p:ext uri="{BB962C8B-B14F-4D97-AF65-F5344CB8AC3E}">
        <p14:creationId xmlns:p14="http://schemas.microsoft.com/office/powerpoint/2010/main" val="3165548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81679E-EBE3-6475-59D7-7EA20668AA71}"/>
              </a:ext>
            </a:extLst>
          </p:cNvPr>
          <p:cNvSpPr>
            <a:spLocks noGrp="1"/>
          </p:cNvSpPr>
          <p:nvPr>
            <p:ph type="title"/>
          </p:nvPr>
        </p:nvSpPr>
        <p:spPr/>
        <p:txBody>
          <a:bodyPr/>
          <a:lstStyle/>
          <a:p>
            <a:r>
              <a:rPr lang="fr-CA"/>
              <a:t>Modifier le style du titre</a:t>
            </a:r>
            <a:endParaRPr lang="fr-FR"/>
          </a:p>
        </p:txBody>
      </p:sp>
      <p:sp>
        <p:nvSpPr>
          <p:cNvPr id="3" name="Espace réservé de la date 2">
            <a:extLst>
              <a:ext uri="{FF2B5EF4-FFF2-40B4-BE49-F238E27FC236}">
                <a16:creationId xmlns:a16="http://schemas.microsoft.com/office/drawing/2014/main" id="{A1A1C8F3-80E7-D3C4-9C6F-D9850182E9FC}"/>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4" name="Espace réservé du pied de page 3">
            <a:extLst>
              <a:ext uri="{FF2B5EF4-FFF2-40B4-BE49-F238E27FC236}">
                <a16:creationId xmlns:a16="http://schemas.microsoft.com/office/drawing/2014/main" id="{758CBD5D-7E64-085D-9E22-0098CC6A305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3BC253B-F4FE-2B32-0D96-126B4814D190}"/>
              </a:ext>
            </a:extLst>
          </p:cNvPr>
          <p:cNvSpPr>
            <a:spLocks noGrp="1"/>
          </p:cNvSpPr>
          <p:nvPr>
            <p:ph type="sldNum" sz="quarter" idx="12"/>
          </p:nvPr>
        </p:nvSpPr>
        <p:spPr/>
        <p:txBody>
          <a:bodyPr/>
          <a:lstStyle/>
          <a:p>
            <a:fld id="{D97DF0C7-730D-6944-90AC-B3FE6CE5C4F2}" type="slidenum">
              <a:rPr lang="fr-FR" smtClean="0"/>
              <a:t>‹#›</a:t>
            </a:fld>
            <a:endParaRPr lang="fr-FR"/>
          </a:p>
        </p:txBody>
      </p:sp>
    </p:spTree>
    <p:extLst>
      <p:ext uri="{BB962C8B-B14F-4D97-AF65-F5344CB8AC3E}">
        <p14:creationId xmlns:p14="http://schemas.microsoft.com/office/powerpoint/2010/main" val="474372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3E2669E-DFBE-BB0F-A8D6-9148FC1349BC}"/>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3" name="Espace réservé du pied de page 2">
            <a:extLst>
              <a:ext uri="{FF2B5EF4-FFF2-40B4-BE49-F238E27FC236}">
                <a16:creationId xmlns:a16="http://schemas.microsoft.com/office/drawing/2014/main" id="{20C385F4-B354-413F-920D-E54DAED51AE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301934B-E75F-D72F-1287-B0C3D9850967}"/>
              </a:ext>
            </a:extLst>
          </p:cNvPr>
          <p:cNvSpPr>
            <a:spLocks noGrp="1"/>
          </p:cNvSpPr>
          <p:nvPr>
            <p:ph type="sldNum" sz="quarter" idx="12"/>
          </p:nvPr>
        </p:nvSpPr>
        <p:spPr/>
        <p:txBody>
          <a:bodyPr/>
          <a:lstStyle/>
          <a:p>
            <a:fld id="{D97DF0C7-730D-6944-90AC-B3FE6CE5C4F2}" type="slidenum">
              <a:rPr lang="fr-FR" smtClean="0"/>
              <a:t>‹#›</a:t>
            </a:fld>
            <a:endParaRPr lang="fr-FR"/>
          </a:p>
        </p:txBody>
      </p:sp>
    </p:spTree>
    <p:extLst>
      <p:ext uri="{BB962C8B-B14F-4D97-AF65-F5344CB8AC3E}">
        <p14:creationId xmlns:p14="http://schemas.microsoft.com/office/powerpoint/2010/main" val="1019633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784F86-E98D-0CB4-9EFC-9786B0135FA7}"/>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endParaRPr lang="fr-FR"/>
          </a:p>
        </p:txBody>
      </p:sp>
      <p:sp>
        <p:nvSpPr>
          <p:cNvPr id="3" name="Espace réservé du contenu 2">
            <a:extLst>
              <a:ext uri="{FF2B5EF4-FFF2-40B4-BE49-F238E27FC236}">
                <a16:creationId xmlns:a16="http://schemas.microsoft.com/office/drawing/2014/main" id="{8A01AD95-9FE6-EBE4-A10E-8C82AA3EB6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texte 3">
            <a:extLst>
              <a:ext uri="{FF2B5EF4-FFF2-40B4-BE49-F238E27FC236}">
                <a16:creationId xmlns:a16="http://schemas.microsoft.com/office/drawing/2014/main" id="{283DD2B7-2345-42C6-6A31-8A1C386031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6522A136-6C04-5D12-53C3-6D90928EF99D}"/>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6" name="Espace réservé du pied de page 5">
            <a:extLst>
              <a:ext uri="{FF2B5EF4-FFF2-40B4-BE49-F238E27FC236}">
                <a16:creationId xmlns:a16="http://schemas.microsoft.com/office/drawing/2014/main" id="{144E0411-64FE-8AF3-CF7D-17AB799874C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107C629-194B-B86C-F537-5E55CB356C8D}"/>
              </a:ext>
            </a:extLst>
          </p:cNvPr>
          <p:cNvSpPr>
            <a:spLocks noGrp="1"/>
          </p:cNvSpPr>
          <p:nvPr>
            <p:ph type="sldNum" sz="quarter" idx="12"/>
          </p:nvPr>
        </p:nvSpPr>
        <p:spPr/>
        <p:txBody>
          <a:bodyPr/>
          <a:lstStyle/>
          <a:p>
            <a:fld id="{D97DF0C7-730D-6944-90AC-B3FE6CE5C4F2}" type="slidenum">
              <a:rPr lang="fr-FR" smtClean="0"/>
              <a:t>‹#›</a:t>
            </a:fld>
            <a:endParaRPr lang="fr-FR"/>
          </a:p>
        </p:txBody>
      </p:sp>
    </p:spTree>
    <p:extLst>
      <p:ext uri="{BB962C8B-B14F-4D97-AF65-F5344CB8AC3E}">
        <p14:creationId xmlns:p14="http://schemas.microsoft.com/office/powerpoint/2010/main" val="45708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BC212D-229E-ED6F-5216-5E79547014AE}"/>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endParaRPr lang="fr-FR"/>
          </a:p>
        </p:txBody>
      </p:sp>
      <p:sp>
        <p:nvSpPr>
          <p:cNvPr id="3" name="Espace réservé pour une image  2">
            <a:extLst>
              <a:ext uri="{FF2B5EF4-FFF2-40B4-BE49-F238E27FC236}">
                <a16:creationId xmlns:a16="http://schemas.microsoft.com/office/drawing/2014/main" id="{AFB1B54D-B001-5A80-2399-B79DB0F4CD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A02FCB3-F536-F6A8-E215-200DFC53A7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086423AA-E6CE-1833-7C83-D40074C58AAB}"/>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6" name="Espace réservé du pied de page 5">
            <a:extLst>
              <a:ext uri="{FF2B5EF4-FFF2-40B4-BE49-F238E27FC236}">
                <a16:creationId xmlns:a16="http://schemas.microsoft.com/office/drawing/2014/main" id="{FECBB4F7-81B8-5BCF-6AEF-569E3682DB3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CF5FEAA-EA98-28F0-FA4D-FBAEC46A0116}"/>
              </a:ext>
            </a:extLst>
          </p:cNvPr>
          <p:cNvSpPr>
            <a:spLocks noGrp="1"/>
          </p:cNvSpPr>
          <p:nvPr>
            <p:ph type="sldNum" sz="quarter" idx="12"/>
          </p:nvPr>
        </p:nvSpPr>
        <p:spPr/>
        <p:txBody>
          <a:bodyPr/>
          <a:lstStyle/>
          <a:p>
            <a:fld id="{D97DF0C7-730D-6944-90AC-B3FE6CE5C4F2}" type="slidenum">
              <a:rPr lang="fr-FR" smtClean="0"/>
              <a:t>‹#›</a:t>
            </a:fld>
            <a:endParaRPr lang="fr-FR"/>
          </a:p>
        </p:txBody>
      </p:sp>
    </p:spTree>
    <p:extLst>
      <p:ext uri="{BB962C8B-B14F-4D97-AF65-F5344CB8AC3E}">
        <p14:creationId xmlns:p14="http://schemas.microsoft.com/office/powerpoint/2010/main" val="1909228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E2E300-DBCF-5520-E500-470B4BFD5933}"/>
              </a:ext>
            </a:extLst>
          </p:cNvPr>
          <p:cNvSpPr>
            <a:spLocks noGrp="1"/>
          </p:cNvSpPr>
          <p:nvPr>
            <p:ph type="title"/>
          </p:nvPr>
        </p:nvSpPr>
        <p:spPr/>
        <p:txBody>
          <a:bodyPr/>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2C3DE375-65B3-E499-6103-E960EA4F2DAD}"/>
              </a:ext>
            </a:extLst>
          </p:cNvPr>
          <p:cNvSpPr>
            <a:spLocks noGrp="1"/>
          </p:cNvSpPr>
          <p:nvPr>
            <p:ph type="body" orient="vert" idx="1"/>
          </p:nvPr>
        </p:nvSpPr>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a:extLst>
              <a:ext uri="{FF2B5EF4-FFF2-40B4-BE49-F238E27FC236}">
                <a16:creationId xmlns:a16="http://schemas.microsoft.com/office/drawing/2014/main" id="{DAD762E7-1EA8-11FC-372D-13D255EAC0A2}"/>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C1165426-0E7E-1BB6-6386-A0DB035D701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47FB5B3-549E-7B40-B13E-61FD6D70F4EC}"/>
              </a:ext>
            </a:extLst>
          </p:cNvPr>
          <p:cNvSpPr>
            <a:spLocks noGrp="1"/>
          </p:cNvSpPr>
          <p:nvPr>
            <p:ph type="sldNum" sz="quarter" idx="12"/>
          </p:nvPr>
        </p:nvSpPr>
        <p:spPr/>
        <p:txBody>
          <a:bodyPr/>
          <a:lstStyle/>
          <a:p>
            <a:fld id="{D97DF0C7-730D-6944-90AC-B3FE6CE5C4F2}" type="slidenum">
              <a:rPr lang="fr-FR" smtClean="0"/>
              <a:t>‹#›</a:t>
            </a:fld>
            <a:endParaRPr lang="fr-FR"/>
          </a:p>
        </p:txBody>
      </p:sp>
    </p:spTree>
    <p:extLst>
      <p:ext uri="{BB962C8B-B14F-4D97-AF65-F5344CB8AC3E}">
        <p14:creationId xmlns:p14="http://schemas.microsoft.com/office/powerpoint/2010/main" val="3873917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6178BFB-DBF3-4D8E-5BB9-0D5643A82D50}"/>
              </a:ext>
            </a:extLst>
          </p:cNvPr>
          <p:cNvSpPr>
            <a:spLocks noGrp="1"/>
          </p:cNvSpPr>
          <p:nvPr>
            <p:ph type="title" orient="vert"/>
          </p:nvPr>
        </p:nvSpPr>
        <p:spPr>
          <a:xfrm>
            <a:off x="8724900" y="365125"/>
            <a:ext cx="2628900" cy="5811838"/>
          </a:xfrm>
        </p:spPr>
        <p:txBody>
          <a:bodyPr vert="eaVert"/>
          <a:lstStyle/>
          <a:p>
            <a:r>
              <a:rPr lang="fr-CA"/>
              <a:t>Modifier le style du titre</a:t>
            </a:r>
            <a:endParaRPr lang="fr-FR"/>
          </a:p>
        </p:txBody>
      </p:sp>
      <p:sp>
        <p:nvSpPr>
          <p:cNvPr id="3" name="Espace réservé du texte vertical 2">
            <a:extLst>
              <a:ext uri="{FF2B5EF4-FFF2-40B4-BE49-F238E27FC236}">
                <a16:creationId xmlns:a16="http://schemas.microsoft.com/office/drawing/2014/main" id="{A8704ACC-C480-CA7B-7F8F-24C93AAAA867}"/>
              </a:ext>
            </a:extLst>
          </p:cNvPr>
          <p:cNvSpPr>
            <a:spLocks noGrp="1"/>
          </p:cNvSpPr>
          <p:nvPr>
            <p:ph type="body" orient="vert" idx="1"/>
          </p:nvPr>
        </p:nvSpPr>
        <p:spPr>
          <a:xfrm>
            <a:off x="838200" y="365125"/>
            <a:ext cx="7734300" cy="5811838"/>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a:extLst>
              <a:ext uri="{FF2B5EF4-FFF2-40B4-BE49-F238E27FC236}">
                <a16:creationId xmlns:a16="http://schemas.microsoft.com/office/drawing/2014/main" id="{FBFE20A4-C7D8-04FA-6336-08944372BA1F}"/>
              </a:ext>
            </a:extLst>
          </p:cNvPr>
          <p:cNvSpPr>
            <a:spLocks noGrp="1"/>
          </p:cNvSpPr>
          <p:nvPr>
            <p:ph type="dt" sz="half" idx="10"/>
          </p:nvPr>
        </p:nvSpPr>
        <p:spPr/>
        <p:txBody>
          <a:bodyPr/>
          <a:lstStyle/>
          <a:p>
            <a:fld id="{28BA13AA-E790-884B-8C7A-8F3B4CB93F49}"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335FFE5B-8F7B-38ED-5DEB-17FDFB964CE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FE6E39-E25F-FAEB-82A3-319EA4C48EDA}"/>
              </a:ext>
            </a:extLst>
          </p:cNvPr>
          <p:cNvSpPr>
            <a:spLocks noGrp="1"/>
          </p:cNvSpPr>
          <p:nvPr>
            <p:ph type="sldNum" sz="quarter" idx="12"/>
          </p:nvPr>
        </p:nvSpPr>
        <p:spPr/>
        <p:txBody>
          <a:bodyPr/>
          <a:lstStyle/>
          <a:p>
            <a:fld id="{D97DF0C7-730D-6944-90AC-B3FE6CE5C4F2}" type="slidenum">
              <a:rPr lang="fr-FR" smtClean="0"/>
              <a:t>‹#›</a:t>
            </a:fld>
            <a:endParaRPr lang="fr-FR"/>
          </a:p>
        </p:txBody>
      </p:sp>
    </p:spTree>
    <p:extLst>
      <p:ext uri="{BB962C8B-B14F-4D97-AF65-F5344CB8AC3E}">
        <p14:creationId xmlns:p14="http://schemas.microsoft.com/office/powerpoint/2010/main" val="2681347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CBBFA38-7802-3C6C-D489-31B3B59F55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CA"/>
              <a:t>Modifier le style du titre</a:t>
            </a:r>
            <a:endParaRPr lang="fr-FR"/>
          </a:p>
        </p:txBody>
      </p:sp>
      <p:sp>
        <p:nvSpPr>
          <p:cNvPr id="3" name="Espace réservé du texte 2">
            <a:extLst>
              <a:ext uri="{FF2B5EF4-FFF2-40B4-BE49-F238E27FC236}">
                <a16:creationId xmlns:a16="http://schemas.microsoft.com/office/drawing/2014/main" id="{D1670043-4C91-7C6E-CA26-2FE3B91CB1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e la date 3">
            <a:extLst>
              <a:ext uri="{FF2B5EF4-FFF2-40B4-BE49-F238E27FC236}">
                <a16:creationId xmlns:a16="http://schemas.microsoft.com/office/drawing/2014/main" id="{F68E0CD1-A83F-70B6-189D-95CFF9DE5B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BA13AA-E790-884B-8C7A-8F3B4CB93F49}"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29EA771C-C297-2578-4BE6-C120F1405F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641FADF-5F5A-7C84-F023-E6CEA784AE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7DF0C7-730D-6944-90AC-B3FE6CE5C4F2}" type="slidenum">
              <a:rPr lang="fr-FR" smtClean="0"/>
              <a:t>‹#›</a:t>
            </a:fld>
            <a:endParaRPr lang="fr-FR"/>
          </a:p>
        </p:txBody>
      </p:sp>
    </p:spTree>
    <p:extLst>
      <p:ext uri="{BB962C8B-B14F-4D97-AF65-F5344CB8AC3E}">
        <p14:creationId xmlns:p14="http://schemas.microsoft.com/office/powerpoint/2010/main" val="621026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png"/><Relationship Id="rId7" Type="http://schemas.openxmlformats.org/officeDocument/2006/relationships/image" Target="../media/image11.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emf"/><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emf"/><Relationship Id="rId11" Type="http://schemas.openxmlformats.org/officeDocument/2006/relationships/image" Target="../media/image21.png"/><Relationship Id="rId5" Type="http://schemas.openxmlformats.org/officeDocument/2006/relationships/image" Target="../media/image15.emf"/><Relationship Id="rId10" Type="http://schemas.openxmlformats.org/officeDocument/2006/relationships/image" Target="../media/image20.svg"/><Relationship Id="rId4" Type="http://schemas.openxmlformats.org/officeDocument/2006/relationships/image" Target="../media/image14.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21D3C2F1-0DA7-F158-03FC-40D5F28214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827" y="3999122"/>
            <a:ext cx="13367370" cy="3334951"/>
          </a:xfrm>
          <a:prstGeom prst="rect">
            <a:avLst/>
          </a:prstGeom>
        </p:spPr>
      </p:pic>
      <p:grpSp>
        <p:nvGrpSpPr>
          <p:cNvPr id="12" name="Groupe 11">
            <a:extLst>
              <a:ext uri="{FF2B5EF4-FFF2-40B4-BE49-F238E27FC236}">
                <a16:creationId xmlns:a16="http://schemas.microsoft.com/office/drawing/2014/main" id="{9BCED19E-240F-186A-AC8A-690ED0CC14DE}"/>
              </a:ext>
            </a:extLst>
          </p:cNvPr>
          <p:cNvGrpSpPr/>
          <p:nvPr/>
        </p:nvGrpSpPr>
        <p:grpSpPr>
          <a:xfrm>
            <a:off x="3285019" y="1963756"/>
            <a:ext cx="6389708" cy="1219201"/>
            <a:chOff x="3183644" y="1925197"/>
            <a:chExt cx="6389708" cy="1219201"/>
          </a:xfrm>
        </p:grpSpPr>
        <p:pic>
          <p:nvPicPr>
            <p:cNvPr id="5" name="Image 4">
              <a:extLst>
                <a:ext uri="{FF2B5EF4-FFF2-40B4-BE49-F238E27FC236}">
                  <a16:creationId xmlns:a16="http://schemas.microsoft.com/office/drawing/2014/main" id="{6BB2F019-A70D-0E35-3C23-DF39412504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3644" y="1925197"/>
              <a:ext cx="2112581" cy="1219201"/>
            </a:xfrm>
            <a:prstGeom prst="rect">
              <a:avLst/>
            </a:prstGeom>
          </p:spPr>
        </p:pic>
        <p:pic>
          <p:nvPicPr>
            <p:cNvPr id="7" name="Image 6">
              <a:extLst>
                <a:ext uri="{FF2B5EF4-FFF2-40B4-BE49-F238E27FC236}">
                  <a16:creationId xmlns:a16="http://schemas.microsoft.com/office/drawing/2014/main" id="{86FC925B-3E73-5462-DAE9-293C3EE496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74552" y="2346669"/>
              <a:ext cx="3098800" cy="622300"/>
            </a:xfrm>
            <a:prstGeom prst="rect">
              <a:avLst/>
            </a:prstGeom>
          </p:spPr>
        </p:pic>
      </p:grpSp>
      <p:grpSp>
        <p:nvGrpSpPr>
          <p:cNvPr id="21" name="Groupe 20">
            <a:extLst>
              <a:ext uri="{FF2B5EF4-FFF2-40B4-BE49-F238E27FC236}">
                <a16:creationId xmlns:a16="http://schemas.microsoft.com/office/drawing/2014/main" id="{9AFEF689-2554-7240-2A1F-01E12A5CAB81}"/>
              </a:ext>
            </a:extLst>
          </p:cNvPr>
          <p:cNvGrpSpPr/>
          <p:nvPr/>
        </p:nvGrpSpPr>
        <p:grpSpPr>
          <a:xfrm>
            <a:off x="5758163" y="2550328"/>
            <a:ext cx="457200" cy="457200"/>
            <a:chOff x="5858220" y="1702106"/>
            <a:chExt cx="457200" cy="457200"/>
          </a:xfrm>
        </p:grpSpPr>
        <p:cxnSp>
          <p:nvCxnSpPr>
            <p:cNvPr id="14" name="Connecteur droit 13">
              <a:extLst>
                <a:ext uri="{FF2B5EF4-FFF2-40B4-BE49-F238E27FC236}">
                  <a16:creationId xmlns:a16="http://schemas.microsoft.com/office/drawing/2014/main" id="{8665DA2A-B675-6699-67F3-A0F415D4FCA0}"/>
                </a:ext>
              </a:extLst>
            </p:cNvPr>
            <p:cNvCxnSpPr>
              <a:cxnSpLocks/>
            </p:cNvCxnSpPr>
            <p:nvPr/>
          </p:nvCxnSpPr>
          <p:spPr>
            <a:xfrm>
              <a:off x="6086820" y="1702106"/>
              <a:ext cx="0" cy="457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A742C3D7-0500-B51C-0E35-42691995DEE6}"/>
                </a:ext>
              </a:extLst>
            </p:cNvPr>
            <p:cNvCxnSpPr>
              <a:cxnSpLocks/>
            </p:cNvCxnSpPr>
            <p:nvPr/>
          </p:nvCxnSpPr>
          <p:spPr>
            <a:xfrm rot="5400000">
              <a:off x="6086820" y="1702106"/>
              <a:ext cx="0" cy="457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Subtitle 5">
            <a:extLst>
              <a:ext uri="{FF2B5EF4-FFF2-40B4-BE49-F238E27FC236}">
                <a16:creationId xmlns:a16="http://schemas.microsoft.com/office/drawing/2014/main" id="{414D03B9-6347-2A7D-3550-35BA84545923}"/>
              </a:ext>
            </a:extLst>
          </p:cNvPr>
          <p:cNvSpPr>
            <a:spLocks noGrp="1"/>
          </p:cNvSpPr>
          <p:nvPr>
            <p:ph type="subTitle" idx="1"/>
          </p:nvPr>
        </p:nvSpPr>
        <p:spPr/>
        <p:txBody>
          <a:bodyPr/>
          <a:lstStyle/>
          <a:p>
            <a:r>
              <a:rPr lang="en-CA" dirty="0">
                <a:solidFill>
                  <a:schemeClr val="bg1"/>
                </a:solidFill>
              </a:rPr>
              <a:t>A More Proactive Approach to Aging in Place</a:t>
            </a:r>
            <a:endParaRPr lang="en-US" dirty="0">
              <a:solidFill>
                <a:schemeClr val="bg1"/>
              </a:solidFill>
            </a:endParaRPr>
          </a:p>
        </p:txBody>
      </p:sp>
    </p:spTree>
    <p:extLst>
      <p:ext uri="{BB962C8B-B14F-4D97-AF65-F5344CB8AC3E}">
        <p14:creationId xmlns:p14="http://schemas.microsoft.com/office/powerpoint/2010/main" val="2493959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73D186-D1C5-129A-5531-C3F231CE57FE}"/>
              </a:ext>
            </a:extLst>
          </p:cNvPr>
          <p:cNvSpPr>
            <a:spLocks noGrp="1"/>
          </p:cNvSpPr>
          <p:nvPr>
            <p:ph type="title"/>
          </p:nvPr>
        </p:nvSpPr>
        <p:spPr/>
        <p:txBody>
          <a:bodyPr/>
          <a:lstStyle/>
          <a:p>
            <a:r>
              <a:rPr lang="en-CA" dirty="0">
                <a:solidFill>
                  <a:schemeClr val="bg1"/>
                </a:solidFill>
              </a:rPr>
              <a:t>Table of contents</a:t>
            </a:r>
          </a:p>
        </p:txBody>
      </p:sp>
      <p:sp>
        <p:nvSpPr>
          <p:cNvPr id="3" name="Espace réservé du contenu 2">
            <a:extLst>
              <a:ext uri="{FF2B5EF4-FFF2-40B4-BE49-F238E27FC236}">
                <a16:creationId xmlns:a16="http://schemas.microsoft.com/office/drawing/2014/main" id="{B239E964-DD6F-31FC-4592-D6781D7A8BC3}"/>
              </a:ext>
            </a:extLst>
          </p:cNvPr>
          <p:cNvSpPr>
            <a:spLocks noGrp="1"/>
          </p:cNvSpPr>
          <p:nvPr>
            <p:ph idx="1"/>
          </p:nvPr>
        </p:nvSpPr>
        <p:spPr>
          <a:xfrm>
            <a:off x="1011254" y="2383401"/>
            <a:ext cx="3601599" cy="1727644"/>
          </a:xfrm>
        </p:spPr>
        <p:txBody>
          <a:bodyPr>
            <a:normAutofit/>
          </a:bodyPr>
          <a:lstStyle/>
          <a:p>
            <a:pPr marL="0" indent="0">
              <a:spcBef>
                <a:spcPts val="400"/>
              </a:spcBef>
              <a:buNone/>
            </a:pPr>
            <a:r>
              <a:rPr lang="en-CA" sz="3200" dirty="0">
                <a:solidFill>
                  <a:schemeClr val="bg1"/>
                </a:solidFill>
              </a:rPr>
              <a:t>1</a:t>
            </a:r>
          </a:p>
          <a:p>
            <a:pPr marL="0" indent="0">
              <a:spcBef>
                <a:spcPts val="400"/>
              </a:spcBef>
              <a:buNone/>
            </a:pPr>
            <a:r>
              <a:rPr lang="en-CA" sz="1200" b="1" dirty="0">
                <a:solidFill>
                  <a:schemeClr val="tx1"/>
                </a:solidFill>
              </a:rPr>
              <a:t>Executive Overview | </a:t>
            </a:r>
            <a:r>
              <a:rPr lang="en-CA" sz="1200" dirty="0">
                <a:solidFill>
                  <a:schemeClr val="tx1"/>
                </a:solidFill>
              </a:rPr>
              <a:t>p. 3</a:t>
            </a:r>
          </a:p>
          <a:p>
            <a:pPr>
              <a:spcBef>
                <a:spcPts val="400"/>
              </a:spcBef>
            </a:pPr>
            <a:r>
              <a:rPr lang="en-CA" sz="1200" dirty="0">
                <a:solidFill>
                  <a:schemeClr val="tx1"/>
                </a:solidFill>
              </a:rPr>
              <a:t>Extending Care Beyond the Visit</a:t>
            </a:r>
          </a:p>
          <a:p>
            <a:pPr>
              <a:spcBef>
                <a:spcPts val="400"/>
              </a:spcBef>
            </a:pPr>
            <a:r>
              <a:rPr lang="en-CA" sz="1200" dirty="0">
                <a:solidFill>
                  <a:schemeClr val="tx1"/>
                </a:solidFill>
              </a:rPr>
              <a:t>Outcomes We Help Support</a:t>
            </a:r>
          </a:p>
        </p:txBody>
      </p:sp>
      <p:sp>
        <p:nvSpPr>
          <p:cNvPr id="4" name="Espace réservé du contenu 2">
            <a:extLst>
              <a:ext uri="{FF2B5EF4-FFF2-40B4-BE49-F238E27FC236}">
                <a16:creationId xmlns:a16="http://schemas.microsoft.com/office/drawing/2014/main" id="{BC0B4B61-DA09-CC15-6ED2-EFE11670FE9D}"/>
              </a:ext>
            </a:extLst>
          </p:cNvPr>
          <p:cNvSpPr txBox="1">
            <a:spLocks/>
          </p:cNvSpPr>
          <p:nvPr/>
        </p:nvSpPr>
        <p:spPr>
          <a:xfrm>
            <a:off x="4824010" y="2385654"/>
            <a:ext cx="3601600" cy="17727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spcBef>
                <a:spcPts val="400"/>
              </a:spcBef>
              <a:spcAft>
                <a:spcPts val="0"/>
              </a:spcAft>
              <a:buClrTx/>
              <a:buSzTx/>
              <a:buFont typeface="Arial" panose="020B0604020202020204" pitchFamily="34" charset="0"/>
              <a:buNone/>
              <a:tabLst/>
              <a:defRPr/>
            </a:pPr>
            <a:r>
              <a:rPr kumimoji="0" lang="en-CA" sz="3200" b="0" i="0" u="none" strike="noStrike" kern="1200" cap="none" spc="0" normalizeH="0" baseline="0" noProof="0" dirty="0">
                <a:ln>
                  <a:noFill/>
                </a:ln>
                <a:solidFill>
                  <a:srgbClr val="FFFFFF"/>
                </a:solidFill>
                <a:effectLst/>
                <a:uLnTx/>
                <a:uFillTx/>
                <a:latin typeface="Arial" panose="020B0604020202020204"/>
                <a:ea typeface="+mn-ea"/>
                <a:cs typeface="+mn-cs"/>
              </a:rPr>
              <a:t>2</a:t>
            </a:r>
          </a:p>
          <a:p>
            <a:pPr marL="0" indent="0">
              <a:spcBef>
                <a:spcPts val="400"/>
              </a:spcBef>
              <a:buNone/>
            </a:pPr>
            <a:r>
              <a:rPr lang="en-CA" sz="1200" b="1" dirty="0"/>
              <a:t>The Lifeguard Service Model </a:t>
            </a:r>
            <a:r>
              <a:rPr lang="en-CA" sz="1200" dirty="0"/>
              <a:t>| p. 6</a:t>
            </a:r>
          </a:p>
          <a:p>
            <a:pPr>
              <a:spcBef>
                <a:spcPts val="400"/>
              </a:spcBef>
            </a:pPr>
            <a:r>
              <a:rPr lang="en-CA" sz="1200" dirty="0"/>
              <a:t>The Lifeguard Mode</a:t>
            </a:r>
          </a:p>
          <a:p>
            <a:pPr>
              <a:spcBef>
                <a:spcPts val="400"/>
              </a:spcBef>
            </a:pPr>
            <a:r>
              <a:rPr lang="en-CA" sz="1200" dirty="0"/>
              <a:t>Wellness Reports</a:t>
            </a:r>
          </a:p>
          <a:p>
            <a:pPr>
              <a:spcBef>
                <a:spcPts val="400"/>
              </a:spcBef>
            </a:pPr>
            <a:r>
              <a:rPr lang="en-CA" sz="1200" dirty="0"/>
              <a:t>The Lifeguard Alert Center (LAC)</a:t>
            </a:r>
          </a:p>
        </p:txBody>
      </p:sp>
      <p:sp>
        <p:nvSpPr>
          <p:cNvPr id="5" name="Espace réservé du contenu 2">
            <a:extLst>
              <a:ext uri="{FF2B5EF4-FFF2-40B4-BE49-F238E27FC236}">
                <a16:creationId xmlns:a16="http://schemas.microsoft.com/office/drawing/2014/main" id="{8AC21934-7396-ED8C-6280-E0391963E24B}"/>
              </a:ext>
            </a:extLst>
          </p:cNvPr>
          <p:cNvSpPr txBox="1">
            <a:spLocks/>
          </p:cNvSpPr>
          <p:nvPr/>
        </p:nvSpPr>
        <p:spPr>
          <a:xfrm>
            <a:off x="8636767" y="2367126"/>
            <a:ext cx="3601600" cy="14021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spcBef>
                <a:spcPts val="400"/>
              </a:spcBef>
              <a:spcAft>
                <a:spcPts val="0"/>
              </a:spcAft>
              <a:buClrTx/>
              <a:buSzTx/>
              <a:buFont typeface="Arial" panose="020B0604020202020204" pitchFamily="34" charset="0"/>
              <a:buNone/>
              <a:tabLst/>
              <a:defRPr/>
            </a:pPr>
            <a:r>
              <a:rPr kumimoji="0" lang="en-CA" sz="3200" b="0" i="0" u="none" strike="noStrike" kern="1200" cap="none" spc="0" normalizeH="0" baseline="0" noProof="0" dirty="0">
                <a:ln>
                  <a:noFill/>
                </a:ln>
                <a:solidFill>
                  <a:srgbClr val="FFFFFF"/>
                </a:solidFill>
                <a:effectLst/>
                <a:uLnTx/>
                <a:uFillTx/>
                <a:latin typeface="Arial" panose="020B0604020202020204"/>
                <a:ea typeface="+mn-ea"/>
                <a:cs typeface="+mn-cs"/>
              </a:rPr>
              <a:t>3</a:t>
            </a:r>
          </a:p>
          <a:p>
            <a:pPr marL="0" indent="0">
              <a:spcBef>
                <a:spcPts val="400"/>
              </a:spcBef>
              <a:buNone/>
            </a:pPr>
            <a:r>
              <a:rPr lang="en-CA" sz="1200" b="1" dirty="0"/>
              <a:t>Business Outcomes </a:t>
            </a:r>
            <a:r>
              <a:rPr lang="en-CA" sz="1200" dirty="0"/>
              <a:t>| p. 10</a:t>
            </a:r>
          </a:p>
          <a:p>
            <a:pPr>
              <a:spcBef>
                <a:spcPts val="400"/>
              </a:spcBef>
            </a:pPr>
            <a:r>
              <a:rPr lang="en-CA" sz="1200" dirty="0"/>
              <a:t>Real Worl Results</a:t>
            </a:r>
          </a:p>
          <a:p>
            <a:pPr>
              <a:spcBef>
                <a:spcPts val="400"/>
              </a:spcBef>
            </a:pPr>
            <a:r>
              <a:rPr lang="en-CA" sz="1200" dirty="0"/>
              <a:t>Why Partners Choose Lifeguard</a:t>
            </a:r>
          </a:p>
        </p:txBody>
      </p:sp>
    </p:spTree>
    <p:extLst>
      <p:ext uri="{BB962C8B-B14F-4D97-AF65-F5344CB8AC3E}">
        <p14:creationId xmlns:p14="http://schemas.microsoft.com/office/powerpoint/2010/main" val="3106335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9F2A5-CE72-8EC1-6D04-DE4D3804F40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3696E7-1D23-0C7E-48F1-59A0F32CD094}"/>
              </a:ext>
            </a:extLst>
          </p:cNvPr>
          <p:cNvSpPr>
            <a:spLocks noGrp="1"/>
          </p:cNvSpPr>
          <p:nvPr>
            <p:ph type="title"/>
          </p:nvPr>
        </p:nvSpPr>
        <p:spPr/>
        <p:txBody>
          <a:bodyPr/>
          <a:lstStyle/>
          <a:p>
            <a:r>
              <a:rPr lang="en-CA"/>
              <a:t>Executive Overview</a:t>
            </a:r>
          </a:p>
        </p:txBody>
      </p:sp>
      <p:sp>
        <p:nvSpPr>
          <p:cNvPr id="5" name="Espace réservé du texte 4">
            <a:extLst>
              <a:ext uri="{FF2B5EF4-FFF2-40B4-BE49-F238E27FC236}">
                <a16:creationId xmlns:a16="http://schemas.microsoft.com/office/drawing/2014/main" id="{25004C42-7383-DAF4-937D-4A2F94EBCBA2}"/>
              </a:ext>
            </a:extLst>
          </p:cNvPr>
          <p:cNvSpPr>
            <a:spLocks noGrp="1"/>
          </p:cNvSpPr>
          <p:nvPr>
            <p:ph type="body" idx="1"/>
          </p:nvPr>
        </p:nvSpPr>
        <p:spPr/>
        <p:txBody>
          <a:bodyPr/>
          <a:lstStyle/>
          <a:p>
            <a:endParaRPr lang="en-CA"/>
          </a:p>
        </p:txBody>
      </p:sp>
    </p:spTree>
    <p:extLst>
      <p:ext uri="{BB962C8B-B14F-4D97-AF65-F5344CB8AC3E}">
        <p14:creationId xmlns:p14="http://schemas.microsoft.com/office/powerpoint/2010/main" val="1623901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5F7A8-0E41-39D9-8C57-08C8076CF9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70C0F9-4BD0-7FA4-03B4-9A1141D84CBE}"/>
              </a:ext>
            </a:extLst>
          </p:cNvPr>
          <p:cNvSpPr>
            <a:spLocks noGrp="1"/>
          </p:cNvSpPr>
          <p:nvPr>
            <p:ph type="title"/>
          </p:nvPr>
        </p:nvSpPr>
        <p:spPr/>
        <p:txBody>
          <a:bodyPr>
            <a:normAutofit/>
          </a:bodyPr>
          <a:lstStyle/>
          <a:p>
            <a:r>
              <a:rPr lang="en-CA" dirty="0"/>
              <a:t>Extending Care Beyond the Visit</a:t>
            </a:r>
          </a:p>
        </p:txBody>
      </p:sp>
      <p:sp>
        <p:nvSpPr>
          <p:cNvPr id="4" name="Titre 1">
            <a:extLst>
              <a:ext uri="{FF2B5EF4-FFF2-40B4-BE49-F238E27FC236}">
                <a16:creationId xmlns:a16="http://schemas.microsoft.com/office/drawing/2014/main" id="{79CA3067-ED44-ED21-CCE4-300DA6AEA937}"/>
              </a:ext>
            </a:extLst>
          </p:cNvPr>
          <p:cNvSpPr txBox="1">
            <a:spLocks/>
          </p:cNvSpPr>
          <p:nvPr/>
        </p:nvSpPr>
        <p:spPr>
          <a:xfrm>
            <a:off x="838200" y="284861"/>
            <a:ext cx="10515600" cy="4730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spc="-100" baseline="0">
                <a:solidFill>
                  <a:schemeClr val="accent1"/>
                </a:solidFill>
                <a:latin typeface="+mj-lt"/>
                <a:ea typeface="+mj-ea"/>
                <a:cs typeface="+mj-cs"/>
              </a:defRPr>
            </a:lvl1pPr>
          </a:lstStyle>
          <a:p>
            <a:r>
              <a:rPr lang="en-CA" sz="800" b="1" spc="0">
                <a:solidFill>
                  <a:schemeClr val="accent2"/>
                </a:solidFill>
              </a:rPr>
              <a:t>CORE TECHNOLOGY</a:t>
            </a:r>
          </a:p>
        </p:txBody>
      </p:sp>
      <p:sp>
        <p:nvSpPr>
          <p:cNvPr id="6" name="Espace réservé du contenu 2">
            <a:extLst>
              <a:ext uri="{FF2B5EF4-FFF2-40B4-BE49-F238E27FC236}">
                <a16:creationId xmlns:a16="http://schemas.microsoft.com/office/drawing/2014/main" id="{C89F5DAE-CA9C-637C-1F34-65B2C633B2FF}"/>
              </a:ext>
            </a:extLst>
          </p:cNvPr>
          <p:cNvSpPr txBox="1">
            <a:spLocks/>
          </p:cNvSpPr>
          <p:nvPr/>
        </p:nvSpPr>
        <p:spPr>
          <a:xfrm>
            <a:off x="838200" y="3429000"/>
            <a:ext cx="6822989" cy="39569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000" spc="-30" dirty="0">
                <a:solidFill>
                  <a:schemeClr val="tx1">
                    <a:lumMod val="75000"/>
                    <a:lumOff val="25000"/>
                  </a:schemeClr>
                </a:solidFill>
              </a:rPr>
              <a:t>Helping Identify Risks Earlier and Support Better Outcomes at Home</a:t>
            </a:r>
          </a:p>
          <a:p>
            <a:pPr marL="0" indent="0">
              <a:buNone/>
            </a:pPr>
            <a:r>
              <a:rPr lang="en-CA" sz="1800" spc="-30" dirty="0">
                <a:solidFill>
                  <a:schemeClr val="tx1">
                    <a:lumMod val="75000"/>
                    <a:lumOff val="25000"/>
                  </a:schemeClr>
                </a:solidFill>
              </a:rPr>
              <a:t>Many changes that lead to hospitalizations, falls, emergency department visits, or care breakdowns begin gradually over days or weeks. </a:t>
            </a:r>
          </a:p>
          <a:p>
            <a:pPr marL="0" indent="0">
              <a:buNone/>
            </a:pPr>
            <a:r>
              <a:rPr lang="en-CA" sz="1800" spc="-30" dirty="0">
                <a:solidFill>
                  <a:schemeClr val="tx1">
                    <a:lumMod val="75000"/>
                    <a:lumOff val="25000"/>
                  </a:schemeClr>
                </a:solidFill>
              </a:rPr>
              <a:t>Through the combination of Griswold's caregiving services and Lifeguard's home monitoring, care teams gain visibility into changes that may otherwise go unnoticed between visits.</a:t>
            </a:r>
          </a:p>
        </p:txBody>
      </p:sp>
    </p:spTree>
    <p:extLst>
      <p:ext uri="{BB962C8B-B14F-4D97-AF65-F5344CB8AC3E}">
        <p14:creationId xmlns:p14="http://schemas.microsoft.com/office/powerpoint/2010/main" val="3470335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CFC54-17ED-D527-F4D3-DD58BCDB5EE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FF944F-21EC-901A-EF82-4EE837BFB006}"/>
              </a:ext>
            </a:extLst>
          </p:cNvPr>
          <p:cNvSpPr>
            <a:spLocks noGrp="1"/>
          </p:cNvSpPr>
          <p:nvPr>
            <p:ph type="title"/>
          </p:nvPr>
        </p:nvSpPr>
        <p:spPr/>
        <p:txBody>
          <a:bodyPr>
            <a:normAutofit/>
          </a:bodyPr>
          <a:lstStyle/>
          <a:p>
            <a:r>
              <a:rPr lang="en-CA" dirty="0"/>
              <a:t>Outcomes We Help Support</a:t>
            </a:r>
          </a:p>
        </p:txBody>
      </p:sp>
      <p:sp>
        <p:nvSpPr>
          <p:cNvPr id="4" name="Titre 1">
            <a:extLst>
              <a:ext uri="{FF2B5EF4-FFF2-40B4-BE49-F238E27FC236}">
                <a16:creationId xmlns:a16="http://schemas.microsoft.com/office/drawing/2014/main" id="{AC7D28DB-63D1-DEB5-3796-328A3F4A9510}"/>
              </a:ext>
            </a:extLst>
          </p:cNvPr>
          <p:cNvSpPr txBox="1">
            <a:spLocks/>
          </p:cNvSpPr>
          <p:nvPr/>
        </p:nvSpPr>
        <p:spPr>
          <a:xfrm>
            <a:off x="838200" y="284861"/>
            <a:ext cx="10515600" cy="4730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spc="-100" baseline="0">
                <a:solidFill>
                  <a:schemeClr val="accent1"/>
                </a:solidFill>
                <a:latin typeface="+mj-lt"/>
                <a:ea typeface="+mj-ea"/>
                <a:cs typeface="+mj-cs"/>
              </a:defRPr>
            </a:lvl1pPr>
          </a:lstStyle>
          <a:p>
            <a:r>
              <a:rPr lang="en-CA" sz="800" b="1" spc="0">
                <a:solidFill>
                  <a:schemeClr val="accent2"/>
                </a:solidFill>
              </a:rPr>
              <a:t>CORE TECHNOLOGY</a:t>
            </a:r>
          </a:p>
        </p:txBody>
      </p:sp>
      <p:sp>
        <p:nvSpPr>
          <p:cNvPr id="3" name="Espace réservé du contenu 2">
            <a:extLst>
              <a:ext uri="{FF2B5EF4-FFF2-40B4-BE49-F238E27FC236}">
                <a16:creationId xmlns:a16="http://schemas.microsoft.com/office/drawing/2014/main" id="{8C0F61BF-3B87-297F-6064-DB6E6F9582C1}"/>
              </a:ext>
            </a:extLst>
          </p:cNvPr>
          <p:cNvSpPr txBox="1">
            <a:spLocks/>
          </p:cNvSpPr>
          <p:nvPr/>
        </p:nvSpPr>
        <p:spPr>
          <a:xfrm>
            <a:off x="838200" y="3748734"/>
            <a:ext cx="5007964" cy="1418578"/>
          </a:xfrm>
          <a:prstGeom prst="rect">
            <a:avLst/>
          </a:prstGeom>
          <a:ln>
            <a:solidFill>
              <a:schemeClr val="tx1">
                <a:lumMod val="50000"/>
                <a:lumOff val="5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200" b="1" dirty="0"/>
              <a:t>Better Continuity of Care</a:t>
            </a:r>
          </a:p>
          <a:p>
            <a:pPr marL="0" indent="0">
              <a:buNone/>
            </a:pPr>
            <a:r>
              <a:rPr lang="en-CA" sz="1200" dirty="0"/>
              <a:t>Objective activity data provides additional context to family members, care managers, and healthcare providers.</a:t>
            </a:r>
          </a:p>
        </p:txBody>
      </p:sp>
      <p:sp>
        <p:nvSpPr>
          <p:cNvPr id="5" name="Espace réservé du contenu 2">
            <a:extLst>
              <a:ext uri="{FF2B5EF4-FFF2-40B4-BE49-F238E27FC236}">
                <a16:creationId xmlns:a16="http://schemas.microsoft.com/office/drawing/2014/main" id="{CA9EFF6E-D871-6CB7-378D-290645873BBE}"/>
              </a:ext>
            </a:extLst>
          </p:cNvPr>
          <p:cNvSpPr txBox="1">
            <a:spLocks/>
          </p:cNvSpPr>
          <p:nvPr/>
        </p:nvSpPr>
        <p:spPr>
          <a:xfrm>
            <a:off x="838200" y="2010422"/>
            <a:ext cx="5007964" cy="1418578"/>
          </a:xfrm>
          <a:prstGeom prst="rect">
            <a:avLst/>
          </a:prstGeom>
          <a:ln cap="rnd">
            <a:solidFill>
              <a:schemeClr val="tx1">
                <a:lumMod val="50000"/>
                <a:lumOff val="5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200" b="1" spc="-30" dirty="0">
                <a:solidFill>
                  <a:schemeClr val="tx1">
                    <a:lumMod val="75000"/>
                    <a:lumOff val="25000"/>
                  </a:schemeClr>
                </a:solidFill>
              </a:rPr>
              <a:t>Earlier Identification of Potential Health Concerns</a:t>
            </a:r>
          </a:p>
          <a:p>
            <a:pPr marL="0" indent="0">
              <a:buNone/>
            </a:pPr>
            <a:r>
              <a:rPr lang="en-CA" sz="1200" spc="-30" dirty="0">
                <a:solidFill>
                  <a:schemeClr val="tx1">
                    <a:lumMod val="75000"/>
                    <a:lumOff val="25000"/>
                  </a:schemeClr>
                </a:solidFill>
              </a:rPr>
              <a:t>Changes in mobility, sleep, nutrition, hygiene, and daily routines can indicate emerging health issues before a crisis occurs.</a:t>
            </a:r>
          </a:p>
        </p:txBody>
      </p:sp>
      <p:sp>
        <p:nvSpPr>
          <p:cNvPr id="7" name="Espace réservé du contenu 2">
            <a:extLst>
              <a:ext uri="{FF2B5EF4-FFF2-40B4-BE49-F238E27FC236}">
                <a16:creationId xmlns:a16="http://schemas.microsoft.com/office/drawing/2014/main" id="{07115A13-EA33-0076-F656-3AD5291A29F6}"/>
              </a:ext>
            </a:extLst>
          </p:cNvPr>
          <p:cNvSpPr txBox="1">
            <a:spLocks/>
          </p:cNvSpPr>
          <p:nvPr/>
        </p:nvSpPr>
        <p:spPr>
          <a:xfrm>
            <a:off x="6345838" y="2010422"/>
            <a:ext cx="5007964" cy="1418578"/>
          </a:xfrm>
          <a:prstGeom prst="rect">
            <a:avLst/>
          </a:prstGeom>
          <a:ln>
            <a:solidFill>
              <a:schemeClr val="tx1">
                <a:lumMod val="50000"/>
                <a:lumOff val="5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200" b="1" dirty="0"/>
              <a:t>Faster Intervention When Something Changes</a:t>
            </a:r>
          </a:p>
          <a:p>
            <a:pPr marL="0" indent="0">
              <a:buNone/>
            </a:pPr>
            <a:r>
              <a:rPr lang="en-CA" sz="1200" dirty="0"/>
              <a:t>Prolonged inactivity alerts and wellness insights help care teams respond sooner and determine whether additional support is needed.</a:t>
            </a:r>
          </a:p>
        </p:txBody>
      </p:sp>
      <p:sp>
        <p:nvSpPr>
          <p:cNvPr id="8" name="Espace réservé du contenu 2">
            <a:extLst>
              <a:ext uri="{FF2B5EF4-FFF2-40B4-BE49-F238E27FC236}">
                <a16:creationId xmlns:a16="http://schemas.microsoft.com/office/drawing/2014/main" id="{E8B40DB3-21EF-E136-A64F-A92DE25C9034}"/>
              </a:ext>
            </a:extLst>
          </p:cNvPr>
          <p:cNvSpPr txBox="1">
            <a:spLocks/>
          </p:cNvSpPr>
          <p:nvPr/>
        </p:nvSpPr>
        <p:spPr>
          <a:xfrm>
            <a:off x="6345838" y="3748734"/>
            <a:ext cx="5007964" cy="1418578"/>
          </a:xfrm>
          <a:prstGeom prst="rect">
            <a:avLst/>
          </a:prstGeom>
          <a:ln>
            <a:solidFill>
              <a:schemeClr val="tx1">
                <a:lumMod val="50000"/>
                <a:lumOff val="5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200" b="1" dirty="0"/>
              <a:t>More Time Safely at Home</a:t>
            </a:r>
          </a:p>
          <a:p>
            <a:pPr marL="0" indent="0">
              <a:buNone/>
            </a:pPr>
            <a:r>
              <a:rPr lang="en-CA" sz="1200" dirty="0"/>
              <a:t>By identifying changes earlier, clients can receive the right level of support before issues escalate.</a:t>
            </a:r>
          </a:p>
        </p:txBody>
      </p:sp>
    </p:spTree>
    <p:extLst>
      <p:ext uri="{BB962C8B-B14F-4D97-AF65-F5344CB8AC3E}">
        <p14:creationId xmlns:p14="http://schemas.microsoft.com/office/powerpoint/2010/main" val="690026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B5A1C-66F9-2176-58FA-A0E2D30451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C3F6B0-77CD-450E-B86D-9512500FF2FA}"/>
              </a:ext>
            </a:extLst>
          </p:cNvPr>
          <p:cNvSpPr>
            <a:spLocks noGrp="1"/>
          </p:cNvSpPr>
          <p:nvPr>
            <p:ph type="title"/>
          </p:nvPr>
        </p:nvSpPr>
        <p:spPr/>
        <p:txBody>
          <a:bodyPr/>
          <a:lstStyle/>
          <a:p>
            <a:r>
              <a:rPr lang="en-CA"/>
              <a:t>The Lifeguard Service Model</a:t>
            </a:r>
          </a:p>
        </p:txBody>
      </p:sp>
      <p:sp>
        <p:nvSpPr>
          <p:cNvPr id="5" name="Espace réservé du texte 4">
            <a:extLst>
              <a:ext uri="{FF2B5EF4-FFF2-40B4-BE49-F238E27FC236}">
                <a16:creationId xmlns:a16="http://schemas.microsoft.com/office/drawing/2014/main" id="{7F87C280-EB49-9E37-8884-A1A8641F63BF}"/>
              </a:ext>
            </a:extLst>
          </p:cNvPr>
          <p:cNvSpPr>
            <a:spLocks noGrp="1"/>
          </p:cNvSpPr>
          <p:nvPr>
            <p:ph type="body" idx="1"/>
          </p:nvPr>
        </p:nvSpPr>
        <p:spPr/>
        <p:txBody>
          <a:bodyPr/>
          <a:lstStyle/>
          <a:p>
            <a:endParaRPr lang="en-CA"/>
          </a:p>
        </p:txBody>
      </p:sp>
    </p:spTree>
    <p:extLst>
      <p:ext uri="{BB962C8B-B14F-4D97-AF65-F5344CB8AC3E}">
        <p14:creationId xmlns:p14="http://schemas.microsoft.com/office/powerpoint/2010/main" val="69134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46E45-6884-5469-C842-4BFE69A2B978}"/>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254B1A06-301D-EE4E-2246-C4FFEFA0FBDA}"/>
              </a:ext>
            </a:extLst>
          </p:cNvPr>
          <p:cNvSpPr>
            <a:spLocks noGrp="1"/>
          </p:cNvSpPr>
          <p:nvPr>
            <p:ph type="title"/>
          </p:nvPr>
        </p:nvSpPr>
        <p:spPr/>
        <p:txBody>
          <a:bodyPr/>
          <a:lstStyle/>
          <a:p>
            <a:r>
              <a:rPr lang="en-CA" dirty="0"/>
              <a:t>The Lifeguard Model</a:t>
            </a:r>
          </a:p>
        </p:txBody>
      </p:sp>
      <p:sp>
        <p:nvSpPr>
          <p:cNvPr id="7" name="Titre 1">
            <a:extLst>
              <a:ext uri="{FF2B5EF4-FFF2-40B4-BE49-F238E27FC236}">
                <a16:creationId xmlns:a16="http://schemas.microsoft.com/office/drawing/2014/main" id="{C520CD5E-54D8-522C-17A7-6BC3556B6795}"/>
              </a:ext>
            </a:extLst>
          </p:cNvPr>
          <p:cNvSpPr txBox="1">
            <a:spLocks/>
          </p:cNvSpPr>
          <p:nvPr/>
        </p:nvSpPr>
        <p:spPr>
          <a:xfrm>
            <a:off x="838200" y="284861"/>
            <a:ext cx="10515600" cy="4730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spc="-100" baseline="0">
                <a:solidFill>
                  <a:schemeClr val="accent1"/>
                </a:solidFill>
                <a:latin typeface="+mj-lt"/>
                <a:ea typeface="+mj-ea"/>
                <a:cs typeface="+mj-cs"/>
              </a:defRPr>
            </a:lvl1pPr>
          </a:lstStyle>
          <a:p>
            <a:r>
              <a:rPr lang="en-CA" sz="800" b="1" spc="0" dirty="0">
                <a:solidFill>
                  <a:schemeClr val="accent2"/>
                </a:solidFill>
              </a:rPr>
              <a:t>THE LIFEGUARD SERVICE MODEL </a:t>
            </a:r>
          </a:p>
        </p:txBody>
      </p:sp>
      <p:sp>
        <p:nvSpPr>
          <p:cNvPr id="2" name="Titre 1">
            <a:extLst>
              <a:ext uri="{FF2B5EF4-FFF2-40B4-BE49-F238E27FC236}">
                <a16:creationId xmlns:a16="http://schemas.microsoft.com/office/drawing/2014/main" id="{5FB599D3-CBD3-9EBA-884D-D5E65E05CC4B}"/>
              </a:ext>
            </a:extLst>
          </p:cNvPr>
          <p:cNvSpPr txBox="1">
            <a:spLocks/>
          </p:cNvSpPr>
          <p:nvPr/>
        </p:nvSpPr>
        <p:spPr>
          <a:xfrm>
            <a:off x="835238" y="1685940"/>
            <a:ext cx="5407618" cy="1314075"/>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200" kern="1200" spc="-100" baseline="0">
                <a:solidFill>
                  <a:schemeClr val="accent1"/>
                </a:solidFill>
                <a:latin typeface="+mj-lt"/>
                <a:ea typeface="+mj-ea"/>
                <a:cs typeface="+mj-cs"/>
              </a:defRPr>
            </a:lvl1pPr>
          </a:lstStyle>
          <a:p>
            <a:r>
              <a:rPr lang="fr-CA" sz="2200" spc="0" dirty="0"/>
              <a:t>A </a:t>
            </a:r>
            <a:r>
              <a:rPr lang="fr-CA" sz="2200" spc="0" dirty="0" err="1"/>
              <a:t>technology-enabled</a:t>
            </a:r>
            <a:r>
              <a:rPr lang="fr-CA" sz="2200" spc="0" dirty="0"/>
              <a:t> care service </a:t>
            </a:r>
            <a:r>
              <a:rPr lang="fr-CA" sz="2200" spc="0" dirty="0" err="1"/>
              <a:t>connecting</a:t>
            </a:r>
            <a:r>
              <a:rPr lang="fr-CA" sz="2200" spc="0" dirty="0"/>
              <a:t> clients, care </a:t>
            </a:r>
            <a:r>
              <a:rPr lang="fr-CA" sz="2200" spc="0" dirty="0" err="1"/>
              <a:t>agencies</a:t>
            </a:r>
            <a:r>
              <a:rPr lang="fr-CA" sz="2200" spc="0" dirty="0"/>
              <a:t>, and </a:t>
            </a:r>
            <a:r>
              <a:rPr lang="fr-CA" sz="2200" spc="0" dirty="0" err="1"/>
              <a:t>families</a:t>
            </a:r>
            <a:endParaRPr lang="fr-FR" sz="2200" spc="0" dirty="0">
              <a:solidFill>
                <a:srgbClr val="CE0036"/>
              </a:solidFill>
            </a:endParaRPr>
          </a:p>
        </p:txBody>
      </p:sp>
      <p:sp>
        <p:nvSpPr>
          <p:cNvPr id="3" name="Ellipse 69">
            <a:extLst>
              <a:ext uri="{FF2B5EF4-FFF2-40B4-BE49-F238E27FC236}">
                <a16:creationId xmlns:a16="http://schemas.microsoft.com/office/drawing/2014/main" id="{7D22C945-01C6-2E9E-76D6-07A8DAD552BE}"/>
              </a:ext>
            </a:extLst>
          </p:cNvPr>
          <p:cNvSpPr/>
          <p:nvPr/>
        </p:nvSpPr>
        <p:spPr>
          <a:xfrm rot="16200000">
            <a:off x="5465432" y="2084744"/>
            <a:ext cx="2632491" cy="2632491"/>
          </a:xfrm>
          <a:prstGeom prst="ellipse">
            <a:avLst/>
          </a:prstGeom>
          <a:solidFill>
            <a:srgbClr val="89A5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TextBox 5">
            <a:extLst>
              <a:ext uri="{FF2B5EF4-FFF2-40B4-BE49-F238E27FC236}">
                <a16:creationId xmlns:a16="http://schemas.microsoft.com/office/drawing/2014/main" id="{00130FF8-21A9-30F4-8436-E64E76069ACB}"/>
              </a:ext>
            </a:extLst>
          </p:cNvPr>
          <p:cNvSpPr txBox="1"/>
          <p:nvPr/>
        </p:nvSpPr>
        <p:spPr>
          <a:xfrm>
            <a:off x="5544938" y="5355747"/>
            <a:ext cx="1648960" cy="646331"/>
          </a:xfrm>
          <a:prstGeom prst="rect">
            <a:avLst/>
          </a:prstGeom>
          <a:noFill/>
        </p:spPr>
        <p:txBody>
          <a:bodyPr wrap="square">
            <a:spAutoFit/>
          </a:bodyPr>
          <a:lstStyle/>
          <a:p>
            <a:pPr algn="r">
              <a:buNone/>
            </a:pPr>
            <a:r>
              <a:rPr lang="en-CA" sz="1200" dirty="0">
                <a:solidFill>
                  <a:srgbClr val="89A5C3"/>
                </a:solidFill>
                <a:latin typeface="Arial" panose="020B0604020202020204" pitchFamily="34" charset="0"/>
                <a:cs typeface="Arial" panose="020B0604020202020204" pitchFamily="34" charset="0"/>
              </a:rPr>
              <a:t>Better care planning, stronger family communication</a:t>
            </a:r>
          </a:p>
        </p:txBody>
      </p:sp>
      <p:sp>
        <p:nvSpPr>
          <p:cNvPr id="5" name="Flèche vers la gauche 66">
            <a:extLst>
              <a:ext uri="{FF2B5EF4-FFF2-40B4-BE49-F238E27FC236}">
                <a16:creationId xmlns:a16="http://schemas.microsoft.com/office/drawing/2014/main" id="{6CF19179-1E92-FE31-1D76-BB1F53FB36BB}"/>
              </a:ext>
            </a:extLst>
          </p:cNvPr>
          <p:cNvSpPr/>
          <p:nvPr/>
        </p:nvSpPr>
        <p:spPr>
          <a:xfrm rot="18900000">
            <a:off x="7135487" y="2569877"/>
            <a:ext cx="554164" cy="573438"/>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Ellipse 75">
            <a:extLst>
              <a:ext uri="{FF2B5EF4-FFF2-40B4-BE49-F238E27FC236}">
                <a16:creationId xmlns:a16="http://schemas.microsoft.com/office/drawing/2014/main" id="{759F641A-0569-729C-C4A1-77D9C81EBDFB}"/>
              </a:ext>
            </a:extLst>
          </p:cNvPr>
          <p:cNvSpPr/>
          <p:nvPr/>
        </p:nvSpPr>
        <p:spPr>
          <a:xfrm rot="5400000">
            <a:off x="9247749" y="2251456"/>
            <a:ext cx="2632491" cy="2632491"/>
          </a:xfrm>
          <a:prstGeom prst="ellipse">
            <a:avLst/>
          </a:prstGeom>
          <a:solidFill>
            <a:schemeClr val="bg1"/>
          </a:solidFill>
          <a:ln w="101600">
            <a:solidFill>
              <a:srgbClr val="89A5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Flèche vers la gauche 76">
            <a:extLst>
              <a:ext uri="{FF2B5EF4-FFF2-40B4-BE49-F238E27FC236}">
                <a16:creationId xmlns:a16="http://schemas.microsoft.com/office/drawing/2014/main" id="{3E6B34E3-7D3C-C316-17C3-0CE0B19FA6E7}"/>
              </a:ext>
            </a:extLst>
          </p:cNvPr>
          <p:cNvSpPr/>
          <p:nvPr/>
        </p:nvSpPr>
        <p:spPr>
          <a:xfrm rot="2700000">
            <a:off x="9283096" y="2200037"/>
            <a:ext cx="472630" cy="573438"/>
          </a:xfrm>
          <a:prstGeom prst="leftArrow">
            <a:avLst/>
          </a:prstGeom>
          <a:solidFill>
            <a:srgbClr val="89A5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Ellipse 72">
            <a:extLst>
              <a:ext uri="{FF2B5EF4-FFF2-40B4-BE49-F238E27FC236}">
                <a16:creationId xmlns:a16="http://schemas.microsoft.com/office/drawing/2014/main" id="{7CE4071A-7DDA-A07F-0BC6-1E90CFF06985}"/>
              </a:ext>
            </a:extLst>
          </p:cNvPr>
          <p:cNvSpPr/>
          <p:nvPr/>
        </p:nvSpPr>
        <p:spPr>
          <a:xfrm rot="10800000">
            <a:off x="7300612" y="3825384"/>
            <a:ext cx="2632491" cy="2632491"/>
          </a:xfrm>
          <a:prstGeom prst="ellipse">
            <a:avLst/>
          </a:prstGeom>
          <a:solidFill>
            <a:srgbClr val="124A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Flèche vers la gauche 77">
            <a:extLst>
              <a:ext uri="{FF2B5EF4-FFF2-40B4-BE49-F238E27FC236}">
                <a16:creationId xmlns:a16="http://schemas.microsoft.com/office/drawing/2014/main" id="{CB4AF9D6-8905-AD56-4EE3-7C3FC242EA80}"/>
              </a:ext>
            </a:extLst>
          </p:cNvPr>
          <p:cNvSpPr/>
          <p:nvPr/>
        </p:nvSpPr>
        <p:spPr>
          <a:xfrm rot="8100000">
            <a:off x="9496780" y="3869449"/>
            <a:ext cx="349241" cy="573438"/>
          </a:xfrm>
          <a:prstGeom prst="leftArrow">
            <a:avLst/>
          </a:prstGeom>
          <a:solidFill>
            <a:srgbClr val="124A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Flèche vers la gauche 70">
            <a:extLst>
              <a:ext uri="{FF2B5EF4-FFF2-40B4-BE49-F238E27FC236}">
                <a16:creationId xmlns:a16="http://schemas.microsoft.com/office/drawing/2014/main" id="{3C8732B6-2490-CA7B-A19A-D8CF20F81283}"/>
              </a:ext>
            </a:extLst>
          </p:cNvPr>
          <p:cNvSpPr/>
          <p:nvPr/>
        </p:nvSpPr>
        <p:spPr>
          <a:xfrm rot="13500000">
            <a:off x="7532746" y="4069086"/>
            <a:ext cx="563795" cy="573438"/>
          </a:xfrm>
          <a:prstGeom prst="leftArrow">
            <a:avLst/>
          </a:prstGeom>
          <a:solidFill>
            <a:srgbClr val="89A5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extBox 5">
            <a:extLst>
              <a:ext uri="{FF2B5EF4-FFF2-40B4-BE49-F238E27FC236}">
                <a16:creationId xmlns:a16="http://schemas.microsoft.com/office/drawing/2014/main" id="{12F3DB92-723A-D0A5-564F-51A37F69EF6D}"/>
              </a:ext>
            </a:extLst>
          </p:cNvPr>
          <p:cNvSpPr txBox="1"/>
          <p:nvPr/>
        </p:nvSpPr>
        <p:spPr>
          <a:xfrm>
            <a:off x="7080797" y="530760"/>
            <a:ext cx="2994361" cy="2656112"/>
          </a:xfrm>
          <a:prstGeom prst="rect">
            <a:avLst/>
          </a:prstGeom>
          <a:noFill/>
        </p:spPr>
        <p:txBody>
          <a:bodyPr wrap="square">
            <a:spAutoFit/>
          </a:bodyPr>
          <a:lstStyle/>
          <a:p>
            <a:pPr algn="ctr">
              <a:buNone/>
            </a:pPr>
            <a:r>
              <a:rPr lang="en-CA" b="1" dirty="0">
                <a:solidFill>
                  <a:schemeClr val="bg1"/>
                </a:solidFill>
                <a:latin typeface="Arial" panose="020B0604020202020204" pitchFamily="34" charset="0"/>
                <a:cs typeface="Arial" panose="020B0604020202020204" pitchFamily="34" charset="0"/>
              </a:rPr>
              <a:t>Lifeguard </a:t>
            </a:r>
          </a:p>
          <a:p>
            <a:pPr algn="ctr">
              <a:spcAft>
                <a:spcPts val="900"/>
              </a:spcAft>
              <a:buNone/>
            </a:pPr>
            <a:r>
              <a:rPr lang="en-CA" b="1" dirty="0">
                <a:solidFill>
                  <a:schemeClr val="bg1"/>
                </a:solidFill>
                <a:latin typeface="Arial" panose="020B0604020202020204" pitchFamily="34" charset="0"/>
                <a:cs typeface="Arial" panose="020B0604020202020204" pitchFamily="34" charset="0"/>
              </a:rPr>
              <a:t>Platform</a:t>
            </a:r>
            <a:br>
              <a:rPr lang="en-CA" sz="1400" b="1" dirty="0">
                <a:solidFill>
                  <a:schemeClr val="bg1"/>
                </a:solidFill>
                <a:latin typeface="Arial" panose="020B0604020202020204" pitchFamily="34" charset="0"/>
                <a:cs typeface="Arial" panose="020B0604020202020204" pitchFamily="34" charset="0"/>
              </a:rPr>
            </a:br>
            <a:r>
              <a:rPr lang="en-CA" sz="1200" dirty="0">
                <a:solidFill>
                  <a:schemeClr val="bg1"/>
                </a:solidFill>
                <a:latin typeface="Arial" panose="020B0604020202020204" pitchFamily="34" charset="0"/>
                <a:cs typeface="Arial" panose="020B0604020202020204" pitchFamily="34" charset="0"/>
              </a:rPr>
              <a:t>Clinical &amp; Monitoring Layer</a:t>
            </a:r>
          </a:p>
          <a:p>
            <a:pPr marL="152400" lvl="0" algn="ctr">
              <a:lnSpc>
                <a:spcPct val="115000"/>
              </a:lnSpc>
              <a:spcAft>
                <a:spcPts val="300"/>
              </a:spcAft>
              <a:buClr>
                <a:srgbClr val="CE0037"/>
              </a:buClr>
              <a:buSzPts val="1200"/>
            </a:pPr>
            <a:r>
              <a:rPr lang="en-US" sz="1200" b="1" dirty="0">
                <a:solidFill>
                  <a:schemeClr val="bg1"/>
                </a:solidFill>
                <a:latin typeface="Arial" panose="020B0604020202020204" pitchFamily="34" charset="0"/>
                <a:ea typeface="Avenir"/>
                <a:cs typeface="Arial" panose="020B0604020202020204" pitchFamily="34" charset="0"/>
                <a:sym typeface="Avenir"/>
              </a:rPr>
              <a:t>• Licensed Nurses </a:t>
            </a:r>
            <a:r>
              <a:rPr lang="en-US" sz="1200" dirty="0">
                <a:solidFill>
                  <a:schemeClr val="bg1"/>
                </a:solidFill>
                <a:latin typeface="Arial" panose="020B0604020202020204" pitchFamily="34" charset="0"/>
                <a:ea typeface="Avenir"/>
                <a:cs typeface="Arial" panose="020B0604020202020204" pitchFamily="34" charset="0"/>
                <a:sym typeface="Avenir"/>
              </a:rPr>
              <a:t>review data </a:t>
            </a:r>
            <a:br>
              <a:rPr lang="en-US" sz="1200" dirty="0">
                <a:solidFill>
                  <a:schemeClr val="bg1"/>
                </a:solidFill>
                <a:latin typeface="Arial" panose="020B0604020202020204" pitchFamily="34" charset="0"/>
                <a:ea typeface="Avenir"/>
                <a:cs typeface="Arial" panose="020B0604020202020204" pitchFamily="34" charset="0"/>
                <a:sym typeface="Avenir"/>
              </a:rPr>
            </a:br>
            <a:r>
              <a:rPr lang="en-US" sz="1200" dirty="0">
                <a:solidFill>
                  <a:schemeClr val="bg1"/>
                </a:solidFill>
                <a:latin typeface="Arial" panose="020B0604020202020204" pitchFamily="34" charset="0"/>
                <a:ea typeface="Avenir"/>
                <a:cs typeface="Arial" panose="020B0604020202020204" pitchFamily="34" charset="0"/>
                <a:sym typeface="Avenir"/>
              </a:rPr>
              <a:t>and prepare Wellness Reports</a:t>
            </a:r>
          </a:p>
          <a:p>
            <a:pPr marL="152400" lvl="0" algn="ctr">
              <a:lnSpc>
                <a:spcPct val="115000"/>
              </a:lnSpc>
              <a:buClr>
                <a:srgbClr val="CE0037"/>
              </a:buClr>
              <a:buSzPts val="1200"/>
            </a:pPr>
            <a:r>
              <a:rPr lang="en-US" sz="1200" b="1" dirty="0">
                <a:solidFill>
                  <a:schemeClr val="bg1"/>
                </a:solidFill>
                <a:latin typeface="Arial" panose="020B0604020202020204" pitchFamily="34" charset="0"/>
                <a:ea typeface="Avenir"/>
                <a:cs typeface="Arial" panose="020B0604020202020204" pitchFamily="34" charset="0"/>
                <a:sym typeface="Avenir"/>
              </a:rPr>
              <a:t>• Lifeguard Alert Center (24/7) </a:t>
            </a:r>
            <a:br>
              <a:rPr lang="en-US" sz="1200" b="1" dirty="0">
                <a:solidFill>
                  <a:schemeClr val="bg1"/>
                </a:solidFill>
                <a:latin typeface="Arial" panose="020B0604020202020204" pitchFamily="34" charset="0"/>
                <a:ea typeface="Avenir"/>
                <a:cs typeface="Arial" panose="020B0604020202020204" pitchFamily="34" charset="0"/>
                <a:sym typeface="Avenir"/>
              </a:rPr>
            </a:br>
            <a:r>
              <a:rPr lang="en-US" sz="1200" dirty="0">
                <a:solidFill>
                  <a:schemeClr val="bg1"/>
                </a:solidFill>
                <a:latin typeface="Arial" panose="020B0604020202020204" pitchFamily="34" charset="0"/>
                <a:ea typeface="Avenir"/>
                <a:cs typeface="Arial" panose="020B0604020202020204" pitchFamily="34" charset="0"/>
                <a:sym typeface="Avenir"/>
              </a:rPr>
              <a:t>monitors alerts and </a:t>
            </a:r>
            <a:br>
              <a:rPr lang="en-US" sz="1200" dirty="0">
                <a:solidFill>
                  <a:schemeClr val="bg1"/>
                </a:solidFill>
                <a:latin typeface="Arial" panose="020B0604020202020204" pitchFamily="34" charset="0"/>
                <a:ea typeface="Avenir"/>
                <a:cs typeface="Arial" panose="020B0604020202020204" pitchFamily="34" charset="0"/>
                <a:sym typeface="Avenir"/>
              </a:rPr>
            </a:br>
            <a:r>
              <a:rPr lang="en-US" sz="1200" dirty="0">
                <a:solidFill>
                  <a:schemeClr val="bg1"/>
                </a:solidFill>
                <a:latin typeface="Arial" panose="020B0604020202020204" pitchFamily="34" charset="0"/>
                <a:ea typeface="Avenir"/>
                <a:cs typeface="Arial" panose="020B0604020202020204" pitchFamily="34" charset="0"/>
                <a:sym typeface="Avenir"/>
              </a:rPr>
              <a:t>escalates</a:t>
            </a:r>
            <a:br>
              <a:rPr lang="en-US" sz="1200" dirty="0">
                <a:solidFill>
                  <a:schemeClr val="bg1"/>
                </a:solidFill>
                <a:latin typeface="Arial" panose="020B0604020202020204" pitchFamily="34" charset="0"/>
                <a:ea typeface="Avenir"/>
                <a:cs typeface="Arial" panose="020B0604020202020204" pitchFamily="34" charset="0"/>
                <a:sym typeface="Avenir"/>
              </a:rPr>
            </a:br>
            <a:r>
              <a:rPr lang="en-US" sz="1200" dirty="0">
                <a:solidFill>
                  <a:schemeClr val="bg1"/>
                </a:solidFill>
                <a:latin typeface="Arial" panose="020B0604020202020204" pitchFamily="34" charset="0"/>
                <a:ea typeface="Avenir"/>
                <a:cs typeface="Arial" panose="020B0604020202020204" pitchFamily="34" charset="0"/>
                <a:sym typeface="Avenir"/>
              </a:rPr>
              <a:t>when needed</a:t>
            </a:r>
          </a:p>
          <a:p>
            <a:pPr marL="152400" lvl="0" algn="ctr">
              <a:lnSpc>
                <a:spcPct val="115000"/>
              </a:lnSpc>
              <a:buClr>
                <a:srgbClr val="CE0037"/>
              </a:buClr>
              <a:buSzPts val="1200"/>
            </a:pPr>
            <a:endParaRPr lang="en-US" sz="1200" dirty="0">
              <a:solidFill>
                <a:schemeClr val="bg1"/>
              </a:solidFill>
              <a:latin typeface="Arial" panose="020B0604020202020204" pitchFamily="34" charset="0"/>
              <a:ea typeface="Avenir"/>
              <a:cs typeface="Arial" panose="020B0604020202020204" pitchFamily="34" charset="0"/>
              <a:sym typeface="Avenir"/>
            </a:endParaRPr>
          </a:p>
          <a:p>
            <a:pPr algn="ctr">
              <a:buNone/>
            </a:pPr>
            <a:endParaRPr lang="en-CA" sz="1200" dirty="0">
              <a:solidFill>
                <a:schemeClr val="bg1"/>
              </a:solidFill>
              <a:latin typeface="Arial" panose="020B0604020202020204" pitchFamily="34" charset="0"/>
              <a:cs typeface="Arial" panose="020B0604020202020204" pitchFamily="34" charset="0"/>
            </a:endParaRPr>
          </a:p>
        </p:txBody>
      </p:sp>
      <p:sp>
        <p:nvSpPr>
          <p:cNvPr id="16" name="TextBox 5">
            <a:extLst>
              <a:ext uri="{FF2B5EF4-FFF2-40B4-BE49-F238E27FC236}">
                <a16:creationId xmlns:a16="http://schemas.microsoft.com/office/drawing/2014/main" id="{AB6CFC54-EAF4-9869-0DCF-EF528236A4B7}"/>
              </a:ext>
            </a:extLst>
          </p:cNvPr>
          <p:cNvSpPr txBox="1"/>
          <p:nvPr/>
        </p:nvSpPr>
        <p:spPr>
          <a:xfrm>
            <a:off x="5465433" y="2995266"/>
            <a:ext cx="2632491" cy="1332673"/>
          </a:xfrm>
          <a:prstGeom prst="rect">
            <a:avLst/>
          </a:prstGeom>
          <a:noFill/>
        </p:spPr>
        <p:txBody>
          <a:bodyPr wrap="square">
            <a:spAutoFit/>
          </a:bodyPr>
          <a:lstStyle/>
          <a:p>
            <a:pPr algn="ctr">
              <a:spcAft>
                <a:spcPts val="300"/>
              </a:spcAft>
              <a:buNone/>
            </a:pPr>
            <a:r>
              <a:rPr lang="en-CA" b="1" dirty="0">
                <a:solidFill>
                  <a:schemeClr val="bg1"/>
                </a:solidFill>
                <a:latin typeface="Arial" panose="020B0604020202020204" pitchFamily="34" charset="0"/>
                <a:cs typeface="Arial" panose="020B0604020202020204" pitchFamily="34" charset="0"/>
              </a:rPr>
              <a:t>Home Care </a:t>
            </a:r>
            <a:br>
              <a:rPr lang="en-CA" b="1" dirty="0">
                <a:solidFill>
                  <a:schemeClr val="bg1"/>
                </a:solidFill>
                <a:latin typeface="Arial" panose="020B0604020202020204" pitchFamily="34" charset="0"/>
                <a:cs typeface="Arial" panose="020B0604020202020204" pitchFamily="34" charset="0"/>
              </a:rPr>
            </a:br>
            <a:r>
              <a:rPr lang="en-CA" b="1" dirty="0">
                <a:solidFill>
                  <a:schemeClr val="bg1"/>
                </a:solidFill>
                <a:latin typeface="Arial" panose="020B0604020202020204" pitchFamily="34" charset="0"/>
                <a:cs typeface="Arial" panose="020B0604020202020204" pitchFamily="34" charset="0"/>
              </a:rPr>
              <a:t>Agency (Customer)</a:t>
            </a:r>
          </a:p>
          <a:p>
            <a:pPr marL="152400" lvl="0" algn="ctr">
              <a:lnSpc>
                <a:spcPct val="115000"/>
              </a:lnSpc>
              <a:spcAft>
                <a:spcPts val="300"/>
              </a:spcAft>
              <a:buClr>
                <a:srgbClr val="CE0037"/>
              </a:buClr>
              <a:buSzPts val="1200"/>
            </a:pPr>
            <a:r>
              <a:rPr lang="en-US" sz="1200" dirty="0">
                <a:solidFill>
                  <a:schemeClr val="bg1"/>
                </a:solidFill>
                <a:latin typeface="Arial" panose="020B0604020202020204" pitchFamily="34" charset="0"/>
                <a:ea typeface="Avenir"/>
                <a:cs typeface="Arial" panose="020B0604020202020204" pitchFamily="34" charset="0"/>
                <a:sym typeface="Avenir"/>
              </a:rPr>
              <a:t>Actionable insights </a:t>
            </a:r>
            <a:br>
              <a:rPr lang="en-US" sz="1200" dirty="0">
                <a:solidFill>
                  <a:schemeClr val="bg1"/>
                </a:solidFill>
                <a:latin typeface="Arial" panose="020B0604020202020204" pitchFamily="34" charset="0"/>
                <a:ea typeface="Avenir"/>
                <a:cs typeface="Arial" panose="020B0604020202020204" pitchFamily="34" charset="0"/>
                <a:sym typeface="Avenir"/>
              </a:rPr>
            </a:br>
            <a:r>
              <a:rPr lang="en-US" sz="1200" dirty="0">
                <a:solidFill>
                  <a:schemeClr val="bg1"/>
                </a:solidFill>
                <a:latin typeface="Arial" panose="020B0604020202020204" pitchFamily="34" charset="0"/>
                <a:ea typeface="Avenir"/>
                <a:cs typeface="Arial" panose="020B0604020202020204" pitchFamily="34" charset="0"/>
                <a:sym typeface="Avenir"/>
              </a:rPr>
              <a:t>delivered to care teams</a:t>
            </a:r>
          </a:p>
          <a:p>
            <a:pPr algn="ctr">
              <a:buNone/>
            </a:pPr>
            <a:endParaRPr lang="en-CA" sz="1200" dirty="0">
              <a:solidFill>
                <a:schemeClr val="bg1"/>
              </a:solidFill>
              <a:latin typeface="Arial" panose="020B0604020202020204" pitchFamily="34" charset="0"/>
              <a:cs typeface="Arial" panose="020B0604020202020204" pitchFamily="34" charset="0"/>
            </a:endParaRPr>
          </a:p>
        </p:txBody>
      </p:sp>
      <p:sp>
        <p:nvSpPr>
          <p:cNvPr id="17" name="TextBox 5">
            <a:extLst>
              <a:ext uri="{FF2B5EF4-FFF2-40B4-BE49-F238E27FC236}">
                <a16:creationId xmlns:a16="http://schemas.microsoft.com/office/drawing/2014/main" id="{D815DEFD-50EF-2C8A-4B17-30DF9A225417}"/>
              </a:ext>
            </a:extLst>
          </p:cNvPr>
          <p:cNvSpPr txBox="1"/>
          <p:nvPr/>
        </p:nvSpPr>
        <p:spPr>
          <a:xfrm>
            <a:off x="7294233" y="4691690"/>
            <a:ext cx="2632491" cy="814454"/>
          </a:xfrm>
          <a:prstGeom prst="rect">
            <a:avLst/>
          </a:prstGeom>
          <a:noFill/>
        </p:spPr>
        <p:txBody>
          <a:bodyPr wrap="square">
            <a:spAutoFit/>
          </a:bodyPr>
          <a:lstStyle/>
          <a:p>
            <a:pPr algn="ctr">
              <a:spcAft>
                <a:spcPts val="300"/>
              </a:spcAft>
              <a:buNone/>
            </a:pPr>
            <a:r>
              <a:rPr lang="en-CA" b="1" dirty="0">
                <a:solidFill>
                  <a:schemeClr val="bg1"/>
                </a:solidFill>
                <a:latin typeface="Arial" panose="020B0604020202020204" pitchFamily="34" charset="0"/>
                <a:cs typeface="Arial" panose="020B0604020202020204" pitchFamily="34" charset="0"/>
              </a:rPr>
              <a:t>The Home (Client)</a:t>
            </a:r>
          </a:p>
          <a:p>
            <a:pPr marL="152400" lvl="0" algn="ctr">
              <a:lnSpc>
                <a:spcPct val="115000"/>
              </a:lnSpc>
              <a:spcAft>
                <a:spcPts val="300"/>
              </a:spcAft>
              <a:buClr>
                <a:srgbClr val="CE0037"/>
              </a:buClr>
              <a:buSzPts val="1200"/>
            </a:pPr>
            <a:r>
              <a:rPr lang="en-US" sz="1200" dirty="0">
                <a:solidFill>
                  <a:schemeClr val="bg1"/>
                </a:solidFill>
                <a:latin typeface="Arial" panose="020B0604020202020204" pitchFamily="34" charset="0"/>
                <a:ea typeface="Avenir"/>
                <a:cs typeface="Arial" panose="020B0604020202020204" pitchFamily="34" charset="0"/>
                <a:sym typeface="Avenir"/>
              </a:rPr>
              <a:t>Discreet </a:t>
            </a:r>
            <a:r>
              <a:rPr lang="en-US" sz="1200" dirty="0" err="1">
                <a:solidFill>
                  <a:schemeClr val="bg1"/>
                </a:solidFill>
                <a:latin typeface="Arial" panose="020B0604020202020204" pitchFamily="34" charset="0"/>
                <a:ea typeface="Avenir"/>
                <a:cs typeface="Arial" panose="020B0604020202020204" pitchFamily="34" charset="0"/>
                <a:sym typeface="Avenir"/>
              </a:rPr>
              <a:t>WiFi</a:t>
            </a:r>
            <a:r>
              <a:rPr lang="en-US" sz="1200" dirty="0">
                <a:solidFill>
                  <a:schemeClr val="bg1"/>
                </a:solidFill>
                <a:latin typeface="Arial" panose="020B0604020202020204" pitchFamily="34" charset="0"/>
                <a:ea typeface="Avenir"/>
                <a:cs typeface="Arial" panose="020B0604020202020204" pitchFamily="34" charset="0"/>
                <a:sym typeface="Avenir"/>
              </a:rPr>
              <a:t> Motion </a:t>
            </a:r>
            <a:br>
              <a:rPr lang="en-US" sz="1200" dirty="0">
                <a:solidFill>
                  <a:schemeClr val="bg1"/>
                </a:solidFill>
                <a:latin typeface="Arial" panose="020B0604020202020204" pitchFamily="34" charset="0"/>
                <a:ea typeface="Avenir"/>
                <a:cs typeface="Arial" panose="020B0604020202020204" pitchFamily="34" charset="0"/>
                <a:sym typeface="Avenir"/>
              </a:rPr>
            </a:br>
            <a:r>
              <a:rPr lang="en-US" sz="1200" dirty="0">
                <a:solidFill>
                  <a:schemeClr val="bg1"/>
                </a:solidFill>
                <a:latin typeface="Arial" panose="020B0604020202020204" pitchFamily="34" charset="0"/>
                <a:ea typeface="Avenir"/>
                <a:cs typeface="Arial" panose="020B0604020202020204" pitchFamily="34" charset="0"/>
                <a:sym typeface="Avenir"/>
              </a:rPr>
              <a:t>Technology</a:t>
            </a:r>
          </a:p>
        </p:txBody>
      </p:sp>
      <p:pic>
        <p:nvPicPr>
          <p:cNvPr id="18" name="Picture 17">
            <a:extLst>
              <a:ext uri="{FF2B5EF4-FFF2-40B4-BE49-F238E27FC236}">
                <a16:creationId xmlns:a16="http://schemas.microsoft.com/office/drawing/2014/main" id="{CB6E44C2-D8DD-F008-B009-9E4D571E212D}"/>
              </a:ext>
            </a:extLst>
          </p:cNvPr>
          <p:cNvPicPr>
            <a:picLocks noChangeAspect="1"/>
          </p:cNvPicPr>
          <p:nvPr/>
        </p:nvPicPr>
        <p:blipFill>
          <a:blip r:embed="rId2"/>
          <a:srcRect t="713" r="2433"/>
          <a:stretch>
            <a:fillRect/>
          </a:stretch>
        </p:blipFill>
        <p:spPr>
          <a:xfrm>
            <a:off x="6339337" y="4270105"/>
            <a:ext cx="764936" cy="1006541"/>
          </a:xfrm>
          <a:prstGeom prst="rect">
            <a:avLst/>
          </a:prstGeom>
          <a:ln>
            <a:solidFill>
              <a:srgbClr val="041E42"/>
            </a:solidFill>
          </a:ln>
        </p:spPr>
      </p:pic>
      <p:pic>
        <p:nvPicPr>
          <p:cNvPr id="20" name="Picture 10">
            <a:extLst>
              <a:ext uri="{FF2B5EF4-FFF2-40B4-BE49-F238E27FC236}">
                <a16:creationId xmlns:a16="http://schemas.microsoft.com/office/drawing/2014/main" id="{B6A188D0-EEE1-8DB8-5F78-473C2112C2A9}"/>
              </a:ext>
            </a:extLst>
          </p:cNvPr>
          <p:cNvPicPr>
            <a:picLocks noChangeAspect="1"/>
          </p:cNvPicPr>
          <p:nvPr/>
        </p:nvPicPr>
        <p:blipFill>
          <a:blip r:embed="rId3"/>
          <a:stretch>
            <a:fillRect/>
          </a:stretch>
        </p:blipFill>
        <p:spPr>
          <a:xfrm>
            <a:off x="9094525" y="5447839"/>
            <a:ext cx="1139479" cy="694487"/>
          </a:xfrm>
          <a:prstGeom prst="rect">
            <a:avLst/>
          </a:prstGeom>
        </p:spPr>
      </p:pic>
      <p:sp>
        <p:nvSpPr>
          <p:cNvPr id="21" name="TextBox 5">
            <a:extLst>
              <a:ext uri="{FF2B5EF4-FFF2-40B4-BE49-F238E27FC236}">
                <a16:creationId xmlns:a16="http://schemas.microsoft.com/office/drawing/2014/main" id="{E275B73D-0E0A-E1E5-4E1A-69D1729E6416}"/>
              </a:ext>
            </a:extLst>
          </p:cNvPr>
          <p:cNvSpPr txBox="1"/>
          <p:nvPr/>
        </p:nvSpPr>
        <p:spPr>
          <a:xfrm>
            <a:off x="838199" y="4404043"/>
            <a:ext cx="4305856" cy="738664"/>
          </a:xfrm>
          <a:prstGeom prst="rect">
            <a:avLst/>
          </a:prstGeom>
          <a:noFill/>
        </p:spPr>
        <p:txBody>
          <a:bodyPr wrap="square">
            <a:spAutoFit/>
          </a:bodyPr>
          <a:lstStyle/>
          <a:p>
            <a:pPr>
              <a:buNone/>
            </a:pPr>
            <a:r>
              <a:rPr lang="en-CA" sz="1400" spc="-30" dirty="0">
                <a:solidFill>
                  <a:schemeClr val="tx1">
                    <a:lumMod val="75000"/>
                    <a:lumOff val="25000"/>
                  </a:schemeClr>
                </a:solidFill>
              </a:rPr>
              <a:t>Lifeguard turns passive in-home data into clinical insight and real-time response — without adding work for care teams.</a:t>
            </a:r>
          </a:p>
        </p:txBody>
      </p:sp>
      <p:pic>
        <p:nvPicPr>
          <p:cNvPr id="22" name="Image 4">
            <a:extLst>
              <a:ext uri="{FF2B5EF4-FFF2-40B4-BE49-F238E27FC236}">
                <a16:creationId xmlns:a16="http://schemas.microsoft.com/office/drawing/2014/main" id="{DE201752-EE84-00F6-F632-F2087AA87BBE}"/>
              </a:ext>
            </a:extLst>
          </p:cNvPr>
          <p:cNvPicPr>
            <a:picLocks noChangeAspect="1"/>
          </p:cNvPicPr>
          <p:nvPr/>
        </p:nvPicPr>
        <p:blipFill>
          <a:blip r:embed="rId4"/>
          <a:stretch>
            <a:fillRect/>
          </a:stretch>
        </p:blipFill>
        <p:spPr>
          <a:xfrm>
            <a:off x="11113002" y="6064250"/>
            <a:ext cx="658336" cy="379954"/>
          </a:xfrm>
          <a:prstGeom prst="rect">
            <a:avLst/>
          </a:prstGeom>
        </p:spPr>
      </p:pic>
      <p:sp>
        <p:nvSpPr>
          <p:cNvPr id="23" name="Ellipse 31">
            <a:extLst>
              <a:ext uri="{FF2B5EF4-FFF2-40B4-BE49-F238E27FC236}">
                <a16:creationId xmlns:a16="http://schemas.microsoft.com/office/drawing/2014/main" id="{E61905AD-A12C-1D55-37E1-C24A9AC9F6C1}"/>
              </a:ext>
            </a:extLst>
          </p:cNvPr>
          <p:cNvSpPr/>
          <p:nvPr/>
        </p:nvSpPr>
        <p:spPr>
          <a:xfrm>
            <a:off x="7243592" y="405370"/>
            <a:ext cx="3008522" cy="3008522"/>
          </a:xfrm>
          <a:prstGeom prst="ellipse">
            <a:avLst/>
          </a:prstGeom>
          <a:solidFill>
            <a:srgbClr val="041E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Flèche vers la gauche 76">
            <a:extLst>
              <a:ext uri="{FF2B5EF4-FFF2-40B4-BE49-F238E27FC236}">
                <a16:creationId xmlns:a16="http://schemas.microsoft.com/office/drawing/2014/main" id="{23E3370F-C614-8BEB-02D8-4A44D56225D3}"/>
              </a:ext>
            </a:extLst>
          </p:cNvPr>
          <p:cNvSpPr/>
          <p:nvPr/>
        </p:nvSpPr>
        <p:spPr>
          <a:xfrm rot="2700000">
            <a:off x="9435496" y="2352437"/>
            <a:ext cx="472630" cy="573438"/>
          </a:xfrm>
          <a:prstGeom prst="leftArrow">
            <a:avLst/>
          </a:prstGeom>
          <a:solidFill>
            <a:srgbClr val="89A5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TextBox 5">
            <a:extLst>
              <a:ext uri="{FF2B5EF4-FFF2-40B4-BE49-F238E27FC236}">
                <a16:creationId xmlns:a16="http://schemas.microsoft.com/office/drawing/2014/main" id="{F5268EE3-3960-2DC5-AD16-F9CD6AC12157}"/>
              </a:ext>
            </a:extLst>
          </p:cNvPr>
          <p:cNvSpPr txBox="1"/>
          <p:nvPr/>
        </p:nvSpPr>
        <p:spPr>
          <a:xfrm>
            <a:off x="7254791" y="724864"/>
            <a:ext cx="2994361" cy="2868478"/>
          </a:xfrm>
          <a:prstGeom prst="rect">
            <a:avLst/>
          </a:prstGeom>
          <a:noFill/>
        </p:spPr>
        <p:txBody>
          <a:bodyPr wrap="square">
            <a:spAutoFit/>
          </a:bodyPr>
          <a:lstStyle/>
          <a:p>
            <a:pPr algn="ctr">
              <a:buNone/>
            </a:pPr>
            <a:r>
              <a:rPr lang="en-CA" b="1" dirty="0">
                <a:solidFill>
                  <a:schemeClr val="bg1"/>
                </a:solidFill>
                <a:latin typeface="Arial" panose="020B0604020202020204" pitchFamily="34" charset="0"/>
                <a:cs typeface="Arial" panose="020B0604020202020204" pitchFamily="34" charset="0"/>
              </a:rPr>
              <a:t>Lifeguard </a:t>
            </a:r>
          </a:p>
          <a:p>
            <a:pPr algn="ctr">
              <a:spcAft>
                <a:spcPts val="900"/>
              </a:spcAft>
              <a:buNone/>
            </a:pPr>
            <a:r>
              <a:rPr lang="en-CA" b="1" dirty="0">
                <a:solidFill>
                  <a:schemeClr val="bg1"/>
                </a:solidFill>
                <a:latin typeface="Arial" panose="020B0604020202020204" pitchFamily="34" charset="0"/>
                <a:cs typeface="Arial" panose="020B0604020202020204" pitchFamily="34" charset="0"/>
              </a:rPr>
              <a:t>Platform</a:t>
            </a:r>
            <a:br>
              <a:rPr lang="en-CA" sz="1400" b="1" dirty="0">
                <a:solidFill>
                  <a:schemeClr val="bg1"/>
                </a:solidFill>
                <a:latin typeface="Arial" panose="020B0604020202020204" pitchFamily="34" charset="0"/>
                <a:cs typeface="Arial" panose="020B0604020202020204" pitchFamily="34" charset="0"/>
              </a:rPr>
            </a:br>
            <a:r>
              <a:rPr lang="en-CA" sz="1200" dirty="0">
                <a:solidFill>
                  <a:schemeClr val="bg1"/>
                </a:solidFill>
                <a:latin typeface="Arial" panose="020B0604020202020204" pitchFamily="34" charset="0"/>
                <a:cs typeface="Arial" panose="020B0604020202020204" pitchFamily="34" charset="0"/>
              </a:rPr>
              <a:t>Clinical &amp; Monitoring Layer</a:t>
            </a:r>
          </a:p>
          <a:p>
            <a:pPr marL="152400" lvl="0" algn="ctr">
              <a:lnSpc>
                <a:spcPct val="115000"/>
              </a:lnSpc>
              <a:spcAft>
                <a:spcPts val="300"/>
              </a:spcAft>
              <a:buClr>
                <a:srgbClr val="CE0037"/>
              </a:buClr>
              <a:buSzPts val="1200"/>
            </a:pPr>
            <a:r>
              <a:rPr lang="en-US" sz="1200" b="1" dirty="0">
                <a:solidFill>
                  <a:schemeClr val="bg1"/>
                </a:solidFill>
                <a:latin typeface="Arial" panose="020B0604020202020204" pitchFamily="34" charset="0"/>
                <a:ea typeface="Avenir"/>
                <a:cs typeface="Arial" panose="020B0604020202020204" pitchFamily="34" charset="0"/>
                <a:sym typeface="Avenir"/>
              </a:rPr>
              <a:t>• Licensed Nurses </a:t>
            </a:r>
            <a:r>
              <a:rPr lang="en-US" sz="1200" dirty="0">
                <a:solidFill>
                  <a:schemeClr val="bg1"/>
                </a:solidFill>
                <a:latin typeface="Arial" panose="020B0604020202020204" pitchFamily="34" charset="0"/>
                <a:ea typeface="Avenir"/>
                <a:cs typeface="Arial" panose="020B0604020202020204" pitchFamily="34" charset="0"/>
                <a:sym typeface="Avenir"/>
              </a:rPr>
              <a:t>review data </a:t>
            </a:r>
            <a:br>
              <a:rPr lang="en-US" sz="1200" dirty="0">
                <a:solidFill>
                  <a:schemeClr val="bg1"/>
                </a:solidFill>
                <a:latin typeface="Arial" panose="020B0604020202020204" pitchFamily="34" charset="0"/>
                <a:ea typeface="Avenir"/>
                <a:cs typeface="Arial" panose="020B0604020202020204" pitchFamily="34" charset="0"/>
                <a:sym typeface="Avenir"/>
              </a:rPr>
            </a:br>
            <a:r>
              <a:rPr lang="en-US" sz="1200" dirty="0">
                <a:solidFill>
                  <a:schemeClr val="bg1"/>
                </a:solidFill>
                <a:latin typeface="Arial" panose="020B0604020202020204" pitchFamily="34" charset="0"/>
                <a:ea typeface="Avenir"/>
                <a:cs typeface="Arial" panose="020B0604020202020204" pitchFamily="34" charset="0"/>
                <a:sym typeface="Avenir"/>
              </a:rPr>
              <a:t>and prepare Wellness Reports</a:t>
            </a:r>
          </a:p>
          <a:p>
            <a:pPr marL="152400" lvl="0" algn="ctr">
              <a:lnSpc>
                <a:spcPct val="115000"/>
              </a:lnSpc>
              <a:buClr>
                <a:srgbClr val="CE0037"/>
              </a:buClr>
              <a:buSzPts val="1200"/>
            </a:pPr>
            <a:r>
              <a:rPr lang="en-US" sz="1200" b="1" dirty="0">
                <a:solidFill>
                  <a:schemeClr val="bg1"/>
                </a:solidFill>
                <a:latin typeface="Arial" panose="020B0604020202020204" pitchFamily="34" charset="0"/>
                <a:ea typeface="Avenir"/>
                <a:cs typeface="Arial" panose="020B0604020202020204" pitchFamily="34" charset="0"/>
                <a:sym typeface="Avenir"/>
              </a:rPr>
              <a:t>• Lifeguard Alert Center (365 monitoring) </a:t>
            </a:r>
            <a:br>
              <a:rPr lang="en-US" sz="1200" b="1" dirty="0">
                <a:solidFill>
                  <a:schemeClr val="bg1"/>
                </a:solidFill>
                <a:latin typeface="Arial" panose="020B0604020202020204" pitchFamily="34" charset="0"/>
                <a:ea typeface="Avenir"/>
                <a:cs typeface="Arial" panose="020B0604020202020204" pitchFamily="34" charset="0"/>
                <a:sym typeface="Avenir"/>
              </a:rPr>
            </a:br>
            <a:r>
              <a:rPr lang="en-US" sz="1200" dirty="0">
                <a:solidFill>
                  <a:schemeClr val="bg1"/>
                </a:solidFill>
                <a:latin typeface="Arial" panose="020B0604020202020204" pitchFamily="34" charset="0"/>
                <a:ea typeface="Avenir"/>
                <a:cs typeface="Arial" panose="020B0604020202020204" pitchFamily="34" charset="0"/>
                <a:sym typeface="Avenir"/>
              </a:rPr>
              <a:t>monitors alerts and </a:t>
            </a:r>
            <a:br>
              <a:rPr lang="en-US" sz="1200" dirty="0">
                <a:solidFill>
                  <a:schemeClr val="bg1"/>
                </a:solidFill>
                <a:latin typeface="Arial" panose="020B0604020202020204" pitchFamily="34" charset="0"/>
                <a:ea typeface="Avenir"/>
                <a:cs typeface="Arial" panose="020B0604020202020204" pitchFamily="34" charset="0"/>
                <a:sym typeface="Avenir"/>
              </a:rPr>
            </a:br>
            <a:r>
              <a:rPr lang="en-US" sz="1200" dirty="0">
                <a:solidFill>
                  <a:schemeClr val="bg1"/>
                </a:solidFill>
                <a:latin typeface="Arial" panose="020B0604020202020204" pitchFamily="34" charset="0"/>
                <a:ea typeface="Avenir"/>
                <a:cs typeface="Arial" panose="020B0604020202020204" pitchFamily="34" charset="0"/>
                <a:sym typeface="Avenir"/>
              </a:rPr>
              <a:t>escalates</a:t>
            </a:r>
            <a:br>
              <a:rPr lang="en-US" sz="1200" dirty="0">
                <a:solidFill>
                  <a:schemeClr val="bg1"/>
                </a:solidFill>
                <a:latin typeface="Arial" panose="020B0604020202020204" pitchFamily="34" charset="0"/>
                <a:ea typeface="Avenir"/>
                <a:cs typeface="Arial" panose="020B0604020202020204" pitchFamily="34" charset="0"/>
                <a:sym typeface="Avenir"/>
              </a:rPr>
            </a:br>
            <a:r>
              <a:rPr lang="en-US" sz="1200" dirty="0">
                <a:solidFill>
                  <a:schemeClr val="bg1"/>
                </a:solidFill>
                <a:latin typeface="Arial" panose="020B0604020202020204" pitchFamily="34" charset="0"/>
                <a:ea typeface="Avenir"/>
                <a:cs typeface="Arial" panose="020B0604020202020204" pitchFamily="34" charset="0"/>
                <a:sym typeface="Avenir"/>
              </a:rPr>
              <a:t>when needed</a:t>
            </a:r>
          </a:p>
          <a:p>
            <a:pPr marL="152400" lvl="0" algn="ctr">
              <a:lnSpc>
                <a:spcPct val="115000"/>
              </a:lnSpc>
              <a:buClr>
                <a:srgbClr val="CE0037"/>
              </a:buClr>
              <a:buSzPts val="1200"/>
            </a:pPr>
            <a:endParaRPr lang="en-US" sz="1200" dirty="0">
              <a:solidFill>
                <a:schemeClr val="bg1"/>
              </a:solidFill>
              <a:latin typeface="Arial" panose="020B0604020202020204" pitchFamily="34" charset="0"/>
              <a:ea typeface="Avenir"/>
              <a:cs typeface="Arial" panose="020B0604020202020204" pitchFamily="34" charset="0"/>
              <a:sym typeface="Avenir"/>
            </a:endParaRPr>
          </a:p>
          <a:p>
            <a:pPr algn="ctr">
              <a:buNone/>
            </a:pPr>
            <a:endParaRPr lang="en-CA" sz="1200" dirty="0">
              <a:solidFill>
                <a:schemeClr val="bg1"/>
              </a:solidFill>
              <a:latin typeface="Arial" panose="020B0604020202020204" pitchFamily="34" charset="0"/>
              <a:cs typeface="Arial" panose="020B0604020202020204" pitchFamily="34" charset="0"/>
            </a:endParaRPr>
          </a:p>
        </p:txBody>
      </p:sp>
      <p:sp>
        <p:nvSpPr>
          <p:cNvPr id="19" name="TextBox 5">
            <a:extLst>
              <a:ext uri="{FF2B5EF4-FFF2-40B4-BE49-F238E27FC236}">
                <a16:creationId xmlns:a16="http://schemas.microsoft.com/office/drawing/2014/main" id="{138247A5-28CD-5F66-C1B7-826DCBBF838E}"/>
              </a:ext>
            </a:extLst>
          </p:cNvPr>
          <p:cNvSpPr txBox="1"/>
          <p:nvPr/>
        </p:nvSpPr>
        <p:spPr>
          <a:xfrm>
            <a:off x="9208273" y="2923225"/>
            <a:ext cx="2726620" cy="1528495"/>
          </a:xfrm>
          <a:prstGeom prst="rect">
            <a:avLst/>
          </a:prstGeom>
          <a:noFill/>
        </p:spPr>
        <p:txBody>
          <a:bodyPr wrap="square">
            <a:spAutoFit/>
          </a:bodyPr>
          <a:lstStyle/>
          <a:p>
            <a:pPr algn="ctr">
              <a:spcAft>
                <a:spcPts val="300"/>
              </a:spcAft>
              <a:buNone/>
            </a:pPr>
            <a:r>
              <a:rPr lang="en-CA" b="1" dirty="0">
                <a:solidFill>
                  <a:srgbClr val="89A5C3"/>
                </a:solidFill>
                <a:latin typeface="Arial" panose="020B0604020202020204" pitchFamily="34" charset="0"/>
                <a:cs typeface="Arial" panose="020B0604020202020204" pitchFamily="34" charset="0"/>
              </a:rPr>
              <a:t>Technology Layer</a:t>
            </a:r>
          </a:p>
          <a:p>
            <a:pPr marL="152400" lvl="0" algn="ctr">
              <a:lnSpc>
                <a:spcPct val="115000"/>
              </a:lnSpc>
              <a:spcAft>
                <a:spcPts val="300"/>
              </a:spcAft>
              <a:buClr>
                <a:srgbClr val="CE0037"/>
              </a:buClr>
              <a:buSzPts val="1200"/>
            </a:pPr>
            <a:r>
              <a:rPr lang="en-US" sz="1200" dirty="0">
                <a:solidFill>
                  <a:srgbClr val="89A5C3"/>
                </a:solidFill>
                <a:latin typeface="Arial" panose="020B0604020202020204" pitchFamily="34" charset="0"/>
                <a:ea typeface="Avenir"/>
                <a:cs typeface="Arial" panose="020B0604020202020204" pitchFamily="34" charset="0"/>
                <a:sym typeface="Avenir"/>
              </a:rPr>
              <a:t>• Captures activity, sleep, </a:t>
            </a:r>
            <a:br>
              <a:rPr lang="en-US" sz="1200" dirty="0">
                <a:solidFill>
                  <a:srgbClr val="89A5C3"/>
                </a:solidFill>
                <a:latin typeface="Arial" panose="020B0604020202020204" pitchFamily="34" charset="0"/>
                <a:ea typeface="Avenir"/>
                <a:cs typeface="Arial" panose="020B0604020202020204" pitchFamily="34" charset="0"/>
                <a:sym typeface="Avenir"/>
              </a:rPr>
            </a:br>
            <a:r>
              <a:rPr lang="en-US" sz="1200" dirty="0">
                <a:solidFill>
                  <a:srgbClr val="89A5C3"/>
                </a:solidFill>
                <a:latin typeface="Arial" panose="020B0604020202020204" pitchFamily="34" charset="0"/>
                <a:ea typeface="Avenir"/>
                <a:cs typeface="Arial" panose="020B0604020202020204" pitchFamily="34" charset="0"/>
                <a:sym typeface="Avenir"/>
              </a:rPr>
              <a:t>and routine patterns</a:t>
            </a:r>
          </a:p>
          <a:p>
            <a:pPr marL="152400" lvl="0" algn="ctr">
              <a:lnSpc>
                <a:spcPct val="115000"/>
              </a:lnSpc>
              <a:spcAft>
                <a:spcPts val="300"/>
              </a:spcAft>
              <a:buClr>
                <a:srgbClr val="CE0037"/>
              </a:buClr>
              <a:buSzPts val="1200"/>
            </a:pPr>
            <a:r>
              <a:rPr lang="en-US" sz="1200" dirty="0">
                <a:solidFill>
                  <a:srgbClr val="89A5C3"/>
                </a:solidFill>
                <a:latin typeface="Arial" panose="020B0604020202020204" pitchFamily="34" charset="0"/>
                <a:ea typeface="Avenir"/>
                <a:cs typeface="Arial" panose="020B0604020202020204" pitchFamily="34" charset="0"/>
                <a:sym typeface="Avenir"/>
              </a:rPr>
              <a:t>• Detects meaningful </a:t>
            </a:r>
            <a:br>
              <a:rPr lang="en-US" sz="1200" dirty="0">
                <a:solidFill>
                  <a:srgbClr val="89A5C3"/>
                </a:solidFill>
                <a:latin typeface="Arial" panose="020B0604020202020204" pitchFamily="34" charset="0"/>
                <a:ea typeface="Avenir"/>
                <a:cs typeface="Arial" panose="020B0604020202020204" pitchFamily="34" charset="0"/>
                <a:sym typeface="Avenir"/>
              </a:rPr>
            </a:br>
            <a:r>
              <a:rPr lang="en-US" sz="1200" dirty="0">
                <a:solidFill>
                  <a:srgbClr val="89A5C3"/>
                </a:solidFill>
                <a:latin typeface="Arial" panose="020B0604020202020204" pitchFamily="34" charset="0"/>
                <a:ea typeface="Avenir"/>
                <a:cs typeface="Arial" panose="020B0604020202020204" pitchFamily="34" charset="0"/>
                <a:sym typeface="Avenir"/>
              </a:rPr>
              <a:t>changes over time</a:t>
            </a:r>
          </a:p>
          <a:p>
            <a:pPr marL="152400" lvl="0" algn="ctr">
              <a:lnSpc>
                <a:spcPct val="115000"/>
              </a:lnSpc>
              <a:spcAft>
                <a:spcPts val="300"/>
              </a:spcAft>
              <a:buClr>
                <a:srgbClr val="CE0037"/>
              </a:buClr>
              <a:buSzPts val="1200"/>
            </a:pPr>
            <a:endParaRPr lang="en-US" sz="1200" dirty="0">
              <a:solidFill>
                <a:srgbClr val="89A5C3"/>
              </a:solidFill>
              <a:latin typeface="Arial" panose="020B0604020202020204" pitchFamily="34" charset="0"/>
              <a:ea typeface="Avenir"/>
              <a:cs typeface="Arial" panose="020B0604020202020204" pitchFamily="34" charset="0"/>
              <a:sym typeface="Avenir"/>
            </a:endParaRPr>
          </a:p>
        </p:txBody>
      </p:sp>
    </p:spTree>
    <p:extLst>
      <p:ext uri="{BB962C8B-B14F-4D97-AF65-F5344CB8AC3E}">
        <p14:creationId xmlns:p14="http://schemas.microsoft.com/office/powerpoint/2010/main" val="1746893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EB7D5-831D-325D-062B-E1DD6C79E1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ED55704-B253-8095-1ABB-EC2DAB5C45C4}"/>
              </a:ext>
            </a:extLst>
          </p:cNvPr>
          <p:cNvSpPr>
            <a:spLocks noGrp="1"/>
          </p:cNvSpPr>
          <p:nvPr>
            <p:ph type="title"/>
          </p:nvPr>
        </p:nvSpPr>
        <p:spPr/>
        <p:txBody>
          <a:bodyPr/>
          <a:lstStyle/>
          <a:p>
            <a:r>
              <a:rPr lang="en-CA" dirty="0"/>
              <a:t>Wellness Reports</a:t>
            </a:r>
          </a:p>
        </p:txBody>
      </p:sp>
      <p:pic>
        <p:nvPicPr>
          <p:cNvPr id="5" name="Picture 4">
            <a:extLst>
              <a:ext uri="{FF2B5EF4-FFF2-40B4-BE49-F238E27FC236}">
                <a16:creationId xmlns:a16="http://schemas.microsoft.com/office/drawing/2014/main" id="{A2594645-C463-0848-0553-73CDC023BDCB}"/>
              </a:ext>
            </a:extLst>
          </p:cNvPr>
          <p:cNvPicPr>
            <a:picLocks noChangeAspect="1"/>
          </p:cNvPicPr>
          <p:nvPr/>
        </p:nvPicPr>
        <p:blipFill>
          <a:blip r:embed="rId3"/>
          <a:stretch>
            <a:fillRect/>
          </a:stretch>
        </p:blipFill>
        <p:spPr>
          <a:xfrm>
            <a:off x="7880360" y="507828"/>
            <a:ext cx="3650334" cy="5139559"/>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F6EED3E0-786E-8666-2E73-6C2167C592AD}"/>
              </a:ext>
            </a:extLst>
          </p:cNvPr>
          <p:cNvSpPr txBox="1"/>
          <p:nvPr/>
        </p:nvSpPr>
        <p:spPr>
          <a:xfrm>
            <a:off x="700885" y="4770670"/>
            <a:ext cx="1642730" cy="307777"/>
          </a:xfrm>
          <a:prstGeom prst="rect">
            <a:avLst/>
          </a:prstGeom>
          <a:noFill/>
        </p:spPr>
        <p:txBody>
          <a:bodyPr wrap="square">
            <a:spAutoFit/>
          </a:bodyPr>
          <a:lstStyle/>
          <a:p>
            <a:pPr algn="ctr">
              <a:buNone/>
            </a:pPr>
            <a:r>
              <a:rPr lang="en-CA" sz="1400" b="1" dirty="0">
                <a:latin typeface="Arial" panose="020B0604020202020204" pitchFamily="34" charset="0"/>
                <a:cs typeface="Arial" panose="020B0604020202020204" pitchFamily="34" charset="0"/>
              </a:rPr>
              <a:t>Activity Patterns</a:t>
            </a:r>
          </a:p>
        </p:txBody>
      </p:sp>
      <p:sp>
        <p:nvSpPr>
          <p:cNvPr id="7" name="TextBox 5">
            <a:extLst>
              <a:ext uri="{FF2B5EF4-FFF2-40B4-BE49-F238E27FC236}">
                <a16:creationId xmlns:a16="http://schemas.microsoft.com/office/drawing/2014/main" id="{AE64877C-C5B3-BD95-5D2F-72D84B85D2A0}"/>
              </a:ext>
            </a:extLst>
          </p:cNvPr>
          <p:cNvSpPr txBox="1"/>
          <p:nvPr/>
        </p:nvSpPr>
        <p:spPr>
          <a:xfrm>
            <a:off x="2230196" y="4770670"/>
            <a:ext cx="1642730" cy="307777"/>
          </a:xfrm>
          <a:prstGeom prst="rect">
            <a:avLst/>
          </a:prstGeom>
          <a:noFill/>
        </p:spPr>
        <p:txBody>
          <a:bodyPr wrap="square">
            <a:spAutoFit/>
          </a:bodyPr>
          <a:lstStyle/>
          <a:p>
            <a:pPr algn="ctr">
              <a:buNone/>
            </a:pPr>
            <a:r>
              <a:rPr lang="en-CA" sz="1400" b="1" dirty="0">
                <a:latin typeface="Arial" panose="020B0604020202020204" pitchFamily="34" charset="0"/>
                <a:cs typeface="Arial" panose="020B0604020202020204" pitchFamily="34" charset="0"/>
              </a:rPr>
              <a:t>Sleep Trends</a:t>
            </a:r>
          </a:p>
        </p:txBody>
      </p:sp>
      <p:sp>
        <p:nvSpPr>
          <p:cNvPr id="9" name="TextBox 5">
            <a:extLst>
              <a:ext uri="{FF2B5EF4-FFF2-40B4-BE49-F238E27FC236}">
                <a16:creationId xmlns:a16="http://schemas.microsoft.com/office/drawing/2014/main" id="{F39CD6FE-2DDB-A372-B4B9-22C85B7F2AE2}"/>
              </a:ext>
            </a:extLst>
          </p:cNvPr>
          <p:cNvSpPr txBox="1"/>
          <p:nvPr/>
        </p:nvSpPr>
        <p:spPr>
          <a:xfrm>
            <a:off x="3402644" y="4770670"/>
            <a:ext cx="1642730" cy="307777"/>
          </a:xfrm>
          <a:prstGeom prst="rect">
            <a:avLst/>
          </a:prstGeom>
          <a:noFill/>
        </p:spPr>
        <p:txBody>
          <a:bodyPr wrap="square">
            <a:spAutoFit/>
          </a:bodyPr>
          <a:lstStyle/>
          <a:p>
            <a:pPr algn="ctr">
              <a:buNone/>
            </a:pPr>
            <a:r>
              <a:rPr lang="en-CA" sz="1400" b="1" dirty="0">
                <a:latin typeface="Arial" panose="020B0604020202020204" pitchFamily="34" charset="0"/>
                <a:cs typeface="Arial" panose="020B0604020202020204" pitchFamily="34" charset="0"/>
              </a:rPr>
              <a:t>Hygiene</a:t>
            </a:r>
          </a:p>
        </p:txBody>
      </p:sp>
      <p:sp>
        <p:nvSpPr>
          <p:cNvPr id="10" name="TextBox 5">
            <a:extLst>
              <a:ext uri="{FF2B5EF4-FFF2-40B4-BE49-F238E27FC236}">
                <a16:creationId xmlns:a16="http://schemas.microsoft.com/office/drawing/2014/main" id="{E94DEC5B-5697-656F-5518-7331AEB2F64A}"/>
              </a:ext>
            </a:extLst>
          </p:cNvPr>
          <p:cNvSpPr txBox="1"/>
          <p:nvPr/>
        </p:nvSpPr>
        <p:spPr>
          <a:xfrm>
            <a:off x="4508109" y="4773078"/>
            <a:ext cx="1642730" cy="523220"/>
          </a:xfrm>
          <a:prstGeom prst="rect">
            <a:avLst/>
          </a:prstGeom>
          <a:noFill/>
        </p:spPr>
        <p:txBody>
          <a:bodyPr wrap="square">
            <a:spAutoFit/>
          </a:bodyPr>
          <a:lstStyle/>
          <a:p>
            <a:pPr algn="ctr">
              <a:buNone/>
            </a:pPr>
            <a:r>
              <a:rPr lang="en-CA" sz="1400" b="1" dirty="0">
                <a:latin typeface="Arial" panose="020B0604020202020204" pitchFamily="34" charset="0"/>
                <a:cs typeface="Arial" panose="020B0604020202020204" pitchFamily="34" charset="0"/>
              </a:rPr>
              <a:t>Nutrition </a:t>
            </a:r>
            <a:br>
              <a:rPr lang="en-CA" sz="1400" b="1" dirty="0">
                <a:latin typeface="Arial" panose="020B0604020202020204" pitchFamily="34" charset="0"/>
                <a:cs typeface="Arial" panose="020B0604020202020204" pitchFamily="34" charset="0"/>
              </a:rPr>
            </a:br>
            <a:r>
              <a:rPr lang="en-CA" sz="1400" b="1" dirty="0">
                <a:latin typeface="Arial" panose="020B0604020202020204" pitchFamily="34" charset="0"/>
                <a:cs typeface="Arial" panose="020B0604020202020204" pitchFamily="34" charset="0"/>
              </a:rPr>
              <a:t>&amp; Hydration</a:t>
            </a:r>
          </a:p>
        </p:txBody>
      </p:sp>
      <p:sp>
        <p:nvSpPr>
          <p:cNvPr id="11" name="TextBox 5">
            <a:extLst>
              <a:ext uri="{FF2B5EF4-FFF2-40B4-BE49-F238E27FC236}">
                <a16:creationId xmlns:a16="http://schemas.microsoft.com/office/drawing/2014/main" id="{5738D54A-96C9-A25A-60F9-E549F5FD443A}"/>
              </a:ext>
            </a:extLst>
          </p:cNvPr>
          <p:cNvSpPr txBox="1"/>
          <p:nvPr/>
        </p:nvSpPr>
        <p:spPr>
          <a:xfrm>
            <a:off x="5889618" y="4804612"/>
            <a:ext cx="1642730" cy="523220"/>
          </a:xfrm>
          <a:prstGeom prst="rect">
            <a:avLst/>
          </a:prstGeom>
          <a:noFill/>
        </p:spPr>
        <p:txBody>
          <a:bodyPr wrap="square">
            <a:spAutoFit/>
          </a:bodyPr>
          <a:lstStyle/>
          <a:p>
            <a:pPr algn="ctr">
              <a:buNone/>
            </a:pPr>
            <a:r>
              <a:rPr lang="en-CA" sz="1400" b="1" dirty="0">
                <a:latin typeface="Arial" panose="020B0604020202020204" pitchFamily="34" charset="0"/>
                <a:cs typeface="Arial" panose="020B0604020202020204" pitchFamily="34" charset="0"/>
              </a:rPr>
              <a:t>Long-Term Trends</a:t>
            </a:r>
          </a:p>
        </p:txBody>
      </p:sp>
      <p:pic>
        <p:nvPicPr>
          <p:cNvPr id="12" name="Image 46">
            <a:extLst>
              <a:ext uri="{FF2B5EF4-FFF2-40B4-BE49-F238E27FC236}">
                <a16:creationId xmlns:a16="http://schemas.microsoft.com/office/drawing/2014/main" id="{CCC32BE5-7E4B-4DDB-2C44-E9A40D2BC37F}"/>
              </a:ext>
            </a:extLst>
          </p:cNvPr>
          <p:cNvPicPr>
            <a:picLocks noChangeAspect="1"/>
          </p:cNvPicPr>
          <p:nvPr/>
        </p:nvPicPr>
        <p:blipFill>
          <a:blip r:embed="rId4"/>
          <a:stretch>
            <a:fillRect/>
          </a:stretch>
        </p:blipFill>
        <p:spPr>
          <a:xfrm>
            <a:off x="6356203" y="4342850"/>
            <a:ext cx="355819" cy="355819"/>
          </a:xfrm>
          <a:prstGeom prst="rect">
            <a:avLst/>
          </a:prstGeom>
        </p:spPr>
      </p:pic>
      <p:pic>
        <p:nvPicPr>
          <p:cNvPr id="13" name="Image 1">
            <a:extLst>
              <a:ext uri="{FF2B5EF4-FFF2-40B4-BE49-F238E27FC236}">
                <a16:creationId xmlns:a16="http://schemas.microsoft.com/office/drawing/2014/main" id="{903B40AE-073C-5AD7-97C4-2ED4D6ACC2D2}"/>
              </a:ext>
            </a:extLst>
          </p:cNvPr>
          <p:cNvPicPr>
            <a:picLocks noChangeAspect="1"/>
          </p:cNvPicPr>
          <p:nvPr/>
        </p:nvPicPr>
        <p:blipFill>
          <a:blip r:embed="rId5"/>
          <a:stretch>
            <a:fillRect/>
          </a:stretch>
        </p:blipFill>
        <p:spPr>
          <a:xfrm>
            <a:off x="1391980" y="4337376"/>
            <a:ext cx="238683" cy="358024"/>
          </a:xfrm>
          <a:prstGeom prst="rect">
            <a:avLst/>
          </a:prstGeom>
        </p:spPr>
      </p:pic>
      <p:pic>
        <p:nvPicPr>
          <p:cNvPr id="14" name="Image 16">
            <a:extLst>
              <a:ext uri="{FF2B5EF4-FFF2-40B4-BE49-F238E27FC236}">
                <a16:creationId xmlns:a16="http://schemas.microsoft.com/office/drawing/2014/main" id="{F43E79D2-5D4C-B12A-FEF7-79AB6E0CCE5E}"/>
              </a:ext>
            </a:extLst>
          </p:cNvPr>
          <p:cNvPicPr>
            <a:picLocks noChangeAspect="1"/>
          </p:cNvPicPr>
          <p:nvPr/>
        </p:nvPicPr>
        <p:blipFill>
          <a:blip r:embed="rId6"/>
          <a:stretch>
            <a:fillRect/>
          </a:stretch>
        </p:blipFill>
        <p:spPr>
          <a:xfrm>
            <a:off x="4077938" y="4339567"/>
            <a:ext cx="284666" cy="355833"/>
          </a:xfrm>
          <a:prstGeom prst="rect">
            <a:avLst/>
          </a:prstGeom>
        </p:spPr>
      </p:pic>
      <p:pic>
        <p:nvPicPr>
          <p:cNvPr id="15" name="Image 20">
            <a:extLst>
              <a:ext uri="{FF2B5EF4-FFF2-40B4-BE49-F238E27FC236}">
                <a16:creationId xmlns:a16="http://schemas.microsoft.com/office/drawing/2014/main" id="{8B568B2B-FD62-B0C9-B84F-BFEF8891C620}"/>
              </a:ext>
            </a:extLst>
          </p:cNvPr>
          <p:cNvPicPr>
            <a:picLocks noChangeAspect="1"/>
          </p:cNvPicPr>
          <p:nvPr/>
        </p:nvPicPr>
        <p:blipFill>
          <a:blip r:embed="rId7"/>
          <a:stretch>
            <a:fillRect/>
          </a:stretch>
        </p:blipFill>
        <p:spPr>
          <a:xfrm>
            <a:off x="2836755" y="4421614"/>
            <a:ext cx="375266" cy="259112"/>
          </a:xfrm>
          <a:prstGeom prst="rect">
            <a:avLst/>
          </a:prstGeom>
        </p:spPr>
      </p:pic>
      <p:pic>
        <p:nvPicPr>
          <p:cNvPr id="16" name="Image 24">
            <a:extLst>
              <a:ext uri="{FF2B5EF4-FFF2-40B4-BE49-F238E27FC236}">
                <a16:creationId xmlns:a16="http://schemas.microsoft.com/office/drawing/2014/main" id="{AB64FD0E-D212-4588-118B-C186FDB8A4D0}"/>
              </a:ext>
            </a:extLst>
          </p:cNvPr>
          <p:cNvPicPr>
            <a:picLocks noChangeAspect="1"/>
          </p:cNvPicPr>
          <p:nvPr/>
        </p:nvPicPr>
        <p:blipFill>
          <a:blip r:embed="rId8"/>
          <a:stretch>
            <a:fillRect/>
          </a:stretch>
        </p:blipFill>
        <p:spPr>
          <a:xfrm>
            <a:off x="5133528" y="4346874"/>
            <a:ext cx="358222" cy="349485"/>
          </a:xfrm>
          <a:prstGeom prst="rect">
            <a:avLst/>
          </a:prstGeom>
        </p:spPr>
      </p:pic>
      <p:sp>
        <p:nvSpPr>
          <p:cNvPr id="17" name="Titre 1">
            <a:extLst>
              <a:ext uri="{FF2B5EF4-FFF2-40B4-BE49-F238E27FC236}">
                <a16:creationId xmlns:a16="http://schemas.microsoft.com/office/drawing/2014/main" id="{2B055D74-F3FD-9D76-5D46-481C19B06FB9}"/>
              </a:ext>
            </a:extLst>
          </p:cNvPr>
          <p:cNvSpPr txBox="1">
            <a:spLocks/>
          </p:cNvSpPr>
          <p:nvPr/>
        </p:nvSpPr>
        <p:spPr>
          <a:xfrm>
            <a:off x="838200" y="284861"/>
            <a:ext cx="10515600" cy="4730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spc="-100" baseline="0">
                <a:solidFill>
                  <a:schemeClr val="accent1"/>
                </a:solidFill>
                <a:latin typeface="+mj-lt"/>
                <a:ea typeface="+mj-ea"/>
                <a:cs typeface="+mj-cs"/>
              </a:defRPr>
            </a:lvl1pPr>
          </a:lstStyle>
          <a:p>
            <a:r>
              <a:rPr lang="en-CA" sz="800" b="1" spc="0" dirty="0">
                <a:solidFill>
                  <a:schemeClr val="accent2"/>
                </a:solidFill>
              </a:rPr>
              <a:t>THE LIFEGUARD SERVICE MODEL </a:t>
            </a:r>
          </a:p>
        </p:txBody>
      </p:sp>
      <p:sp>
        <p:nvSpPr>
          <p:cNvPr id="18" name="Espace réservé du contenu 2">
            <a:extLst>
              <a:ext uri="{FF2B5EF4-FFF2-40B4-BE49-F238E27FC236}">
                <a16:creationId xmlns:a16="http://schemas.microsoft.com/office/drawing/2014/main" id="{42416BDA-E390-7D5B-203A-04D21C653F5C}"/>
              </a:ext>
            </a:extLst>
          </p:cNvPr>
          <p:cNvSpPr txBox="1">
            <a:spLocks/>
          </p:cNvSpPr>
          <p:nvPr/>
        </p:nvSpPr>
        <p:spPr>
          <a:xfrm>
            <a:off x="709359" y="1676217"/>
            <a:ext cx="6822989" cy="39569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800" spc="-30" dirty="0">
                <a:solidFill>
                  <a:schemeClr val="tx1">
                    <a:lumMod val="75000"/>
                    <a:lumOff val="25000"/>
                  </a:schemeClr>
                </a:solidFill>
              </a:rPr>
              <a:t>Lifeguard Wellness Reports provide a simple, objective view of how a client's routines and activity patterns are changing over time.</a:t>
            </a:r>
          </a:p>
          <a:p>
            <a:pPr marL="0" indent="0">
              <a:buNone/>
            </a:pPr>
            <a:r>
              <a:rPr lang="en-CA" sz="1800" spc="-30" dirty="0">
                <a:solidFill>
                  <a:schemeClr val="tx1">
                    <a:lumMod val="75000"/>
                    <a:lumOff val="25000"/>
                  </a:schemeClr>
                </a:solidFill>
              </a:rPr>
              <a:t>Using continuous monitoring data, reports highlight trends related to mobility, sleep, nutrition, hygiene, and overall activity levels. This additional layer of insight can help identify meaningful changes that may warrant further assessment or increased support.</a:t>
            </a:r>
          </a:p>
        </p:txBody>
      </p:sp>
    </p:spTree>
    <p:extLst>
      <p:ext uri="{BB962C8B-B14F-4D97-AF65-F5344CB8AC3E}">
        <p14:creationId xmlns:p14="http://schemas.microsoft.com/office/powerpoint/2010/main" val="4037227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38168-873B-AD31-6B80-1BEBBB949A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660EFD-933A-D9BE-3032-83BC2C7CA0AD}"/>
              </a:ext>
            </a:extLst>
          </p:cNvPr>
          <p:cNvSpPr>
            <a:spLocks noGrp="1"/>
          </p:cNvSpPr>
          <p:nvPr>
            <p:ph type="title"/>
          </p:nvPr>
        </p:nvSpPr>
        <p:spPr/>
        <p:txBody>
          <a:bodyPr/>
          <a:lstStyle/>
          <a:p>
            <a:r>
              <a:rPr lang="en-CA" dirty="0"/>
              <a:t>The Lifeguard Alert Center (LAC)</a:t>
            </a:r>
          </a:p>
        </p:txBody>
      </p:sp>
      <p:pic>
        <p:nvPicPr>
          <p:cNvPr id="3" name="Image 13">
            <a:extLst>
              <a:ext uri="{FF2B5EF4-FFF2-40B4-BE49-F238E27FC236}">
                <a16:creationId xmlns:a16="http://schemas.microsoft.com/office/drawing/2014/main" id="{F7CE24D6-915E-3BAD-0AF8-76F3A5936684}"/>
              </a:ext>
            </a:extLst>
          </p:cNvPr>
          <p:cNvPicPr>
            <a:picLocks noChangeAspect="1"/>
          </p:cNvPicPr>
          <p:nvPr/>
        </p:nvPicPr>
        <p:blipFill>
          <a:blip r:embed="rId3"/>
          <a:stretch>
            <a:fillRect/>
          </a:stretch>
        </p:blipFill>
        <p:spPr>
          <a:xfrm>
            <a:off x="6247176" y="294588"/>
            <a:ext cx="3490957" cy="3750325"/>
          </a:xfrm>
          <a:prstGeom prst="rect">
            <a:avLst/>
          </a:prstGeom>
        </p:spPr>
      </p:pic>
      <p:pic>
        <p:nvPicPr>
          <p:cNvPr id="8" name="Picture 7">
            <a:extLst>
              <a:ext uri="{FF2B5EF4-FFF2-40B4-BE49-F238E27FC236}">
                <a16:creationId xmlns:a16="http://schemas.microsoft.com/office/drawing/2014/main" id="{DB3EEA19-2D43-45B3-4CC3-DF749741C565}"/>
              </a:ext>
            </a:extLst>
          </p:cNvPr>
          <p:cNvPicPr>
            <a:picLocks noChangeAspect="1"/>
          </p:cNvPicPr>
          <p:nvPr/>
        </p:nvPicPr>
        <p:blipFill>
          <a:blip r:embed="rId4"/>
          <a:stretch>
            <a:fillRect/>
          </a:stretch>
        </p:blipFill>
        <p:spPr>
          <a:xfrm>
            <a:off x="8977681" y="878717"/>
            <a:ext cx="3994153" cy="5989010"/>
          </a:xfrm>
          <a:prstGeom prst="rect">
            <a:avLst/>
          </a:prstGeom>
        </p:spPr>
      </p:pic>
      <p:sp>
        <p:nvSpPr>
          <p:cNvPr id="10" name="TextBox 5">
            <a:extLst>
              <a:ext uri="{FF2B5EF4-FFF2-40B4-BE49-F238E27FC236}">
                <a16:creationId xmlns:a16="http://schemas.microsoft.com/office/drawing/2014/main" id="{47B394EA-508A-2667-5110-CDD87286F7BA}"/>
              </a:ext>
            </a:extLst>
          </p:cNvPr>
          <p:cNvSpPr txBox="1"/>
          <p:nvPr/>
        </p:nvSpPr>
        <p:spPr>
          <a:xfrm>
            <a:off x="1552473" y="5436233"/>
            <a:ext cx="1642730" cy="307777"/>
          </a:xfrm>
          <a:prstGeom prst="rect">
            <a:avLst/>
          </a:prstGeom>
          <a:noFill/>
        </p:spPr>
        <p:txBody>
          <a:bodyPr wrap="square">
            <a:spAutoFit/>
          </a:bodyPr>
          <a:lstStyle/>
          <a:p>
            <a:pPr algn="ctr">
              <a:buNone/>
            </a:pPr>
            <a:r>
              <a:rPr lang="en-CA" sz="1400" b="1" dirty="0">
                <a:latin typeface="Arial" panose="020B0604020202020204" pitchFamily="34" charset="0"/>
                <a:cs typeface="Arial" panose="020B0604020202020204" pitchFamily="34" charset="0"/>
              </a:rPr>
              <a:t>Rise &amp; Shine</a:t>
            </a:r>
          </a:p>
        </p:txBody>
      </p:sp>
      <p:sp>
        <p:nvSpPr>
          <p:cNvPr id="11" name="TextBox 5">
            <a:extLst>
              <a:ext uri="{FF2B5EF4-FFF2-40B4-BE49-F238E27FC236}">
                <a16:creationId xmlns:a16="http://schemas.microsoft.com/office/drawing/2014/main" id="{C9311532-0765-54BC-E520-8C37D9118B0D}"/>
              </a:ext>
            </a:extLst>
          </p:cNvPr>
          <p:cNvSpPr txBox="1"/>
          <p:nvPr/>
        </p:nvSpPr>
        <p:spPr>
          <a:xfrm>
            <a:off x="3620865" y="5436233"/>
            <a:ext cx="1642730" cy="523220"/>
          </a:xfrm>
          <a:prstGeom prst="rect">
            <a:avLst/>
          </a:prstGeom>
          <a:noFill/>
        </p:spPr>
        <p:txBody>
          <a:bodyPr wrap="square">
            <a:spAutoFit/>
          </a:bodyPr>
          <a:lstStyle/>
          <a:p>
            <a:pPr algn="ctr">
              <a:buNone/>
            </a:pPr>
            <a:r>
              <a:rPr lang="en-CA" sz="1400" b="1" dirty="0">
                <a:latin typeface="Arial" panose="020B0604020202020204" pitchFamily="34" charset="0"/>
                <a:cs typeface="Arial" panose="020B0604020202020204" pitchFamily="34" charset="0"/>
              </a:rPr>
              <a:t>Prolonged Inactivity</a:t>
            </a:r>
          </a:p>
        </p:txBody>
      </p:sp>
      <p:pic>
        <p:nvPicPr>
          <p:cNvPr id="12" name="Image 25">
            <a:extLst>
              <a:ext uri="{FF2B5EF4-FFF2-40B4-BE49-F238E27FC236}">
                <a16:creationId xmlns:a16="http://schemas.microsoft.com/office/drawing/2014/main" id="{CF29DD22-DA6D-1E04-2A80-B96108F0FB7F}"/>
              </a:ext>
            </a:extLst>
          </p:cNvPr>
          <p:cNvPicPr>
            <a:picLocks noChangeAspect="1"/>
          </p:cNvPicPr>
          <p:nvPr/>
        </p:nvPicPr>
        <p:blipFill>
          <a:blip r:embed="rId5"/>
          <a:stretch>
            <a:fillRect/>
          </a:stretch>
        </p:blipFill>
        <p:spPr>
          <a:xfrm>
            <a:off x="2149653" y="5013032"/>
            <a:ext cx="355816" cy="355816"/>
          </a:xfrm>
          <a:prstGeom prst="rect">
            <a:avLst/>
          </a:prstGeom>
        </p:spPr>
      </p:pic>
      <p:pic>
        <p:nvPicPr>
          <p:cNvPr id="13" name="Image 26">
            <a:extLst>
              <a:ext uri="{FF2B5EF4-FFF2-40B4-BE49-F238E27FC236}">
                <a16:creationId xmlns:a16="http://schemas.microsoft.com/office/drawing/2014/main" id="{72A912AE-6070-7EA7-ED88-EC4ECFA652A7}"/>
              </a:ext>
            </a:extLst>
          </p:cNvPr>
          <p:cNvPicPr>
            <a:picLocks noChangeAspect="1"/>
          </p:cNvPicPr>
          <p:nvPr/>
        </p:nvPicPr>
        <p:blipFill>
          <a:blip r:embed="rId6"/>
          <a:stretch>
            <a:fillRect/>
          </a:stretch>
        </p:blipFill>
        <p:spPr>
          <a:xfrm>
            <a:off x="4267952" y="5106131"/>
            <a:ext cx="296984" cy="262717"/>
          </a:xfrm>
          <a:prstGeom prst="rect">
            <a:avLst/>
          </a:prstGeom>
        </p:spPr>
      </p:pic>
      <p:sp>
        <p:nvSpPr>
          <p:cNvPr id="14" name="TextBox 5">
            <a:extLst>
              <a:ext uri="{FF2B5EF4-FFF2-40B4-BE49-F238E27FC236}">
                <a16:creationId xmlns:a16="http://schemas.microsoft.com/office/drawing/2014/main" id="{781A4E12-EDC9-87A4-CE54-C2D44442ABA3}"/>
              </a:ext>
            </a:extLst>
          </p:cNvPr>
          <p:cNvSpPr txBox="1"/>
          <p:nvPr/>
        </p:nvSpPr>
        <p:spPr>
          <a:xfrm>
            <a:off x="862739" y="4447780"/>
            <a:ext cx="1642730" cy="307777"/>
          </a:xfrm>
          <a:prstGeom prst="rect">
            <a:avLst/>
          </a:prstGeom>
          <a:noFill/>
        </p:spPr>
        <p:txBody>
          <a:bodyPr wrap="square">
            <a:spAutoFit/>
          </a:bodyPr>
          <a:lstStyle/>
          <a:p>
            <a:pPr algn="ctr">
              <a:buNone/>
            </a:pPr>
            <a:r>
              <a:rPr lang="en-CA" sz="1400" b="1" dirty="0">
                <a:latin typeface="Arial" panose="020B0604020202020204" pitchFamily="34" charset="0"/>
                <a:cs typeface="Arial" panose="020B0604020202020204" pitchFamily="34" charset="0"/>
              </a:rPr>
              <a:t>24/7 Oversight</a:t>
            </a:r>
          </a:p>
        </p:txBody>
      </p:sp>
      <p:sp>
        <p:nvSpPr>
          <p:cNvPr id="15" name="TextBox 5">
            <a:extLst>
              <a:ext uri="{FF2B5EF4-FFF2-40B4-BE49-F238E27FC236}">
                <a16:creationId xmlns:a16="http://schemas.microsoft.com/office/drawing/2014/main" id="{EAE68671-CED5-07D1-EA24-D5F9ECC81EEA}"/>
              </a:ext>
            </a:extLst>
          </p:cNvPr>
          <p:cNvSpPr txBox="1"/>
          <p:nvPr/>
        </p:nvSpPr>
        <p:spPr>
          <a:xfrm>
            <a:off x="2627382" y="4447780"/>
            <a:ext cx="1642730" cy="307777"/>
          </a:xfrm>
          <a:prstGeom prst="rect">
            <a:avLst/>
          </a:prstGeom>
          <a:noFill/>
        </p:spPr>
        <p:txBody>
          <a:bodyPr wrap="square">
            <a:spAutoFit/>
          </a:bodyPr>
          <a:lstStyle/>
          <a:p>
            <a:pPr algn="ctr">
              <a:buNone/>
            </a:pPr>
            <a:r>
              <a:rPr lang="en-CA" sz="1400" b="1" dirty="0">
                <a:latin typeface="Arial" panose="020B0604020202020204" pitchFamily="34" charset="0"/>
                <a:cs typeface="Arial" panose="020B0604020202020204" pitchFamily="34" charset="0"/>
              </a:rPr>
              <a:t>EMS Dispatch</a:t>
            </a:r>
          </a:p>
        </p:txBody>
      </p:sp>
      <p:sp>
        <p:nvSpPr>
          <p:cNvPr id="16" name="TextBox 5">
            <a:extLst>
              <a:ext uri="{FF2B5EF4-FFF2-40B4-BE49-F238E27FC236}">
                <a16:creationId xmlns:a16="http://schemas.microsoft.com/office/drawing/2014/main" id="{C27AE3DF-CD5C-F848-E142-D42C39948402}"/>
              </a:ext>
            </a:extLst>
          </p:cNvPr>
          <p:cNvSpPr txBox="1"/>
          <p:nvPr/>
        </p:nvSpPr>
        <p:spPr>
          <a:xfrm>
            <a:off x="4392025" y="4447780"/>
            <a:ext cx="1642730" cy="523220"/>
          </a:xfrm>
          <a:prstGeom prst="rect">
            <a:avLst/>
          </a:prstGeom>
          <a:noFill/>
        </p:spPr>
        <p:txBody>
          <a:bodyPr wrap="square">
            <a:spAutoFit/>
          </a:bodyPr>
          <a:lstStyle/>
          <a:p>
            <a:pPr algn="ctr">
              <a:buNone/>
            </a:pPr>
            <a:r>
              <a:rPr lang="en-CA" sz="1400" b="1" dirty="0">
                <a:latin typeface="Arial" panose="020B0604020202020204" pitchFamily="34" charset="0"/>
                <a:cs typeface="Arial" panose="020B0604020202020204" pitchFamily="34" charset="0"/>
              </a:rPr>
              <a:t>Escalation Protocols</a:t>
            </a:r>
          </a:p>
        </p:txBody>
      </p:sp>
      <p:pic>
        <p:nvPicPr>
          <p:cNvPr id="17" name="Graphic 16" descr="Ambulance outline">
            <a:extLst>
              <a:ext uri="{FF2B5EF4-FFF2-40B4-BE49-F238E27FC236}">
                <a16:creationId xmlns:a16="http://schemas.microsoft.com/office/drawing/2014/main" id="{F67615D0-3C76-6A59-9514-557C83B99B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54989" y="4019574"/>
            <a:ext cx="465734" cy="465734"/>
          </a:xfrm>
          <a:prstGeom prst="rect">
            <a:avLst/>
          </a:prstGeom>
        </p:spPr>
      </p:pic>
      <p:pic>
        <p:nvPicPr>
          <p:cNvPr id="18" name="Graphic 17" descr="Call center outline">
            <a:extLst>
              <a:ext uri="{FF2B5EF4-FFF2-40B4-BE49-F238E27FC236}">
                <a16:creationId xmlns:a16="http://schemas.microsoft.com/office/drawing/2014/main" id="{7AC9B74B-1DF9-ACB5-DB63-47FFE449E81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503547" y="4062385"/>
            <a:ext cx="380883" cy="380883"/>
          </a:xfrm>
          <a:prstGeom prst="rect">
            <a:avLst/>
          </a:prstGeom>
        </p:spPr>
      </p:pic>
      <p:pic>
        <p:nvPicPr>
          <p:cNvPr id="19" name="Graphic 18" descr="Checklist outline">
            <a:extLst>
              <a:ext uri="{FF2B5EF4-FFF2-40B4-BE49-F238E27FC236}">
                <a16:creationId xmlns:a16="http://schemas.microsoft.com/office/drawing/2014/main" id="{D964D0AC-9B1D-A6F8-0991-7417694AF3B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037912" y="4062384"/>
            <a:ext cx="380884" cy="380884"/>
          </a:xfrm>
          <a:prstGeom prst="rect">
            <a:avLst/>
          </a:prstGeom>
        </p:spPr>
      </p:pic>
      <p:sp>
        <p:nvSpPr>
          <p:cNvPr id="20" name="Titre 1">
            <a:extLst>
              <a:ext uri="{FF2B5EF4-FFF2-40B4-BE49-F238E27FC236}">
                <a16:creationId xmlns:a16="http://schemas.microsoft.com/office/drawing/2014/main" id="{47F4BD49-6581-AB39-AC20-49697E252453}"/>
              </a:ext>
            </a:extLst>
          </p:cNvPr>
          <p:cNvSpPr txBox="1">
            <a:spLocks/>
          </p:cNvSpPr>
          <p:nvPr/>
        </p:nvSpPr>
        <p:spPr>
          <a:xfrm>
            <a:off x="838200" y="284861"/>
            <a:ext cx="10515600" cy="4730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spc="-100" baseline="0">
                <a:solidFill>
                  <a:schemeClr val="accent1"/>
                </a:solidFill>
                <a:latin typeface="+mj-lt"/>
                <a:ea typeface="+mj-ea"/>
                <a:cs typeface="+mj-cs"/>
              </a:defRPr>
            </a:lvl1pPr>
          </a:lstStyle>
          <a:p>
            <a:r>
              <a:rPr lang="en-CA" sz="800" b="1" spc="0" dirty="0">
                <a:solidFill>
                  <a:schemeClr val="accent2"/>
                </a:solidFill>
              </a:rPr>
              <a:t>THE LIFEGUARD SERVICE MODEL </a:t>
            </a:r>
          </a:p>
        </p:txBody>
      </p:sp>
      <p:sp>
        <p:nvSpPr>
          <p:cNvPr id="22" name="TextBox 21">
            <a:extLst>
              <a:ext uri="{FF2B5EF4-FFF2-40B4-BE49-F238E27FC236}">
                <a16:creationId xmlns:a16="http://schemas.microsoft.com/office/drawing/2014/main" id="{C9669876-36C1-B6E7-F89C-FA5CB333CD2E}"/>
              </a:ext>
            </a:extLst>
          </p:cNvPr>
          <p:cNvSpPr txBox="1"/>
          <p:nvPr/>
        </p:nvSpPr>
        <p:spPr>
          <a:xfrm>
            <a:off x="456336" y="1606472"/>
            <a:ext cx="5790840" cy="1754326"/>
          </a:xfrm>
          <a:prstGeom prst="rect">
            <a:avLst/>
          </a:prstGeom>
          <a:noFill/>
        </p:spPr>
        <p:txBody>
          <a:bodyPr wrap="square">
            <a:spAutoFit/>
          </a:bodyPr>
          <a:lstStyle/>
          <a:p>
            <a:pPr>
              <a:buNone/>
            </a:pPr>
            <a:r>
              <a:rPr lang="en-CA" spc="-30" dirty="0">
                <a:solidFill>
                  <a:schemeClr val="tx1">
                    <a:lumMod val="75000"/>
                    <a:lumOff val="25000"/>
                  </a:schemeClr>
                </a:solidFill>
              </a:rPr>
              <a:t>The Lifeguard Alert Center provides 365 </a:t>
            </a:r>
            <a:r>
              <a:rPr lang="en-CA" spc="-30">
                <a:solidFill>
                  <a:schemeClr val="tx1">
                    <a:lumMod val="75000"/>
                    <a:lumOff val="25000"/>
                  </a:schemeClr>
                </a:solidFill>
              </a:rPr>
              <a:t>monitoring, an </a:t>
            </a:r>
            <a:r>
              <a:rPr lang="en-CA" spc="-30" dirty="0">
                <a:solidFill>
                  <a:schemeClr val="tx1">
                    <a:lumMod val="75000"/>
                    <a:lumOff val="25000"/>
                  </a:schemeClr>
                </a:solidFill>
              </a:rPr>
              <a:t>additional layer of oversight between caregiver visits.</a:t>
            </a:r>
          </a:p>
          <a:p>
            <a:pPr>
              <a:buNone/>
            </a:pPr>
            <a:endParaRPr lang="en-CA" spc="-30" dirty="0">
              <a:solidFill>
                <a:schemeClr val="tx1">
                  <a:lumMod val="75000"/>
                  <a:lumOff val="25000"/>
                </a:schemeClr>
              </a:solidFill>
            </a:endParaRPr>
          </a:p>
          <a:p>
            <a:pPr>
              <a:buNone/>
            </a:pPr>
            <a:r>
              <a:rPr lang="en-CA" spc="-30" dirty="0">
                <a:solidFill>
                  <a:schemeClr val="tx1">
                    <a:lumMod val="75000"/>
                    <a:lumOff val="25000"/>
                  </a:schemeClr>
                </a:solidFill>
              </a:rPr>
              <a:t>When Lifeguard detects a prolonged period of inactivity, trained monitoring agents initiate a safety check based on the client's personalized care plan.</a:t>
            </a:r>
          </a:p>
        </p:txBody>
      </p:sp>
    </p:spTree>
    <p:extLst>
      <p:ext uri="{BB962C8B-B14F-4D97-AF65-F5344CB8AC3E}">
        <p14:creationId xmlns:p14="http://schemas.microsoft.com/office/powerpoint/2010/main" val="3337310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F1820-896D-7771-7C25-083B266922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EDE3E04-99D8-2FA1-2B6C-E7D1DEB930AD}"/>
              </a:ext>
            </a:extLst>
          </p:cNvPr>
          <p:cNvSpPr>
            <a:spLocks noGrp="1"/>
          </p:cNvSpPr>
          <p:nvPr>
            <p:ph type="title"/>
          </p:nvPr>
        </p:nvSpPr>
        <p:spPr/>
        <p:txBody>
          <a:bodyPr/>
          <a:lstStyle/>
          <a:p>
            <a:r>
              <a:rPr lang="en-CA"/>
              <a:t>Business Outcomes</a:t>
            </a:r>
          </a:p>
        </p:txBody>
      </p:sp>
    </p:spTree>
    <p:extLst>
      <p:ext uri="{BB962C8B-B14F-4D97-AF65-F5344CB8AC3E}">
        <p14:creationId xmlns:p14="http://schemas.microsoft.com/office/powerpoint/2010/main" val="4163122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33054-9FCD-2E28-E82A-E620E67D6C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C354D4-AF22-87AB-B125-5E063F0896F0}"/>
              </a:ext>
            </a:extLst>
          </p:cNvPr>
          <p:cNvSpPr>
            <a:spLocks noGrp="1"/>
          </p:cNvSpPr>
          <p:nvPr>
            <p:ph type="title"/>
          </p:nvPr>
        </p:nvSpPr>
        <p:spPr/>
        <p:txBody>
          <a:bodyPr/>
          <a:lstStyle/>
          <a:p>
            <a:r>
              <a:rPr lang="en-CA" dirty="0"/>
              <a:t>Real World Results</a:t>
            </a:r>
          </a:p>
        </p:txBody>
      </p:sp>
      <p:sp>
        <p:nvSpPr>
          <p:cNvPr id="4" name="Titre 1">
            <a:extLst>
              <a:ext uri="{FF2B5EF4-FFF2-40B4-BE49-F238E27FC236}">
                <a16:creationId xmlns:a16="http://schemas.microsoft.com/office/drawing/2014/main" id="{B0E819F3-CED9-BDCC-2348-B79F70D45588}"/>
              </a:ext>
            </a:extLst>
          </p:cNvPr>
          <p:cNvSpPr txBox="1">
            <a:spLocks/>
          </p:cNvSpPr>
          <p:nvPr/>
        </p:nvSpPr>
        <p:spPr>
          <a:xfrm>
            <a:off x="838200" y="284861"/>
            <a:ext cx="10515600" cy="4730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spc="-100" baseline="0">
                <a:solidFill>
                  <a:schemeClr val="accent1"/>
                </a:solidFill>
                <a:latin typeface="+mj-lt"/>
                <a:ea typeface="+mj-ea"/>
                <a:cs typeface="+mj-cs"/>
              </a:defRPr>
            </a:lvl1pPr>
          </a:lstStyle>
          <a:p>
            <a:r>
              <a:rPr lang="en-CA" sz="800" b="1" spc="0" dirty="0">
                <a:solidFill>
                  <a:schemeClr val="accent2"/>
                </a:solidFill>
              </a:rPr>
              <a:t>BUSINESS OUTCOMES</a:t>
            </a:r>
          </a:p>
        </p:txBody>
      </p:sp>
      <p:grpSp>
        <p:nvGrpSpPr>
          <p:cNvPr id="3" name="Groupe 17">
            <a:extLst>
              <a:ext uri="{FF2B5EF4-FFF2-40B4-BE49-F238E27FC236}">
                <a16:creationId xmlns:a16="http://schemas.microsoft.com/office/drawing/2014/main" id="{E0AB0ED7-160A-88C4-9E28-4C3D445A3512}"/>
              </a:ext>
            </a:extLst>
          </p:cNvPr>
          <p:cNvGrpSpPr/>
          <p:nvPr/>
        </p:nvGrpSpPr>
        <p:grpSpPr>
          <a:xfrm>
            <a:off x="838200" y="3457652"/>
            <a:ext cx="7872823" cy="1384995"/>
            <a:chOff x="838200" y="3523424"/>
            <a:chExt cx="7872823" cy="1384995"/>
          </a:xfrm>
        </p:grpSpPr>
        <p:sp>
          <p:nvSpPr>
            <p:cNvPr id="8" name="TextBox 5">
              <a:extLst>
                <a:ext uri="{FF2B5EF4-FFF2-40B4-BE49-F238E27FC236}">
                  <a16:creationId xmlns:a16="http://schemas.microsoft.com/office/drawing/2014/main" id="{DB614848-D410-97E9-049E-43B2515E31F6}"/>
                </a:ext>
              </a:extLst>
            </p:cNvPr>
            <p:cNvSpPr txBox="1"/>
            <p:nvPr/>
          </p:nvSpPr>
          <p:spPr>
            <a:xfrm>
              <a:off x="838200" y="3523424"/>
              <a:ext cx="2621692" cy="1384995"/>
            </a:xfrm>
            <a:prstGeom prst="rect">
              <a:avLst/>
            </a:prstGeom>
            <a:noFill/>
          </p:spPr>
          <p:txBody>
            <a:bodyPr wrap="square">
              <a:spAutoFit/>
            </a:bodyPr>
            <a:lstStyle/>
            <a:p>
              <a:pPr>
                <a:buNone/>
              </a:pPr>
              <a:r>
                <a:rPr lang="en-CA" sz="1400" b="1" dirty="0">
                  <a:latin typeface="Arial" panose="020B0604020202020204" pitchFamily="34" charset="0"/>
                  <a:cs typeface="Arial" panose="020B0604020202020204" pitchFamily="34" charset="0"/>
                </a:rPr>
                <a:t>PROVEN RESULTS</a:t>
              </a:r>
            </a:p>
            <a:p>
              <a:pPr>
                <a:buNone/>
              </a:pPr>
              <a:endParaRPr lang="en-CA" sz="1400" b="1" spc="-30" dirty="0">
                <a:solidFill>
                  <a:schemeClr val="tx1">
                    <a:lumMod val="75000"/>
                    <a:lumOff val="25000"/>
                  </a:schemeClr>
                </a:solidFill>
              </a:endParaRPr>
            </a:p>
            <a:p>
              <a:pPr>
                <a:buNone/>
              </a:pPr>
              <a:r>
                <a:rPr lang="en-CA" sz="1400" b="1" spc="-30" dirty="0">
                  <a:solidFill>
                    <a:schemeClr val="tx1">
                      <a:lumMod val="75000"/>
                      <a:lumOff val="25000"/>
                    </a:schemeClr>
                  </a:solidFill>
                  <a:latin typeface="Arial" panose="020B0604020202020204" pitchFamily="34" charset="0"/>
                  <a:cs typeface="Arial" panose="020B0604020202020204" pitchFamily="34" charset="0"/>
                </a:rPr>
                <a:t>12% increase in Care Hours Delivered</a:t>
              </a:r>
            </a:p>
            <a:p>
              <a:r>
                <a:rPr lang="en-CA" sz="1400" dirty="0"/>
                <a:t>through earlier identification of changing client needs</a:t>
              </a:r>
            </a:p>
          </p:txBody>
        </p:sp>
        <p:sp>
          <p:nvSpPr>
            <p:cNvPr id="17" name="TextBox 5">
              <a:extLst>
                <a:ext uri="{FF2B5EF4-FFF2-40B4-BE49-F238E27FC236}">
                  <a16:creationId xmlns:a16="http://schemas.microsoft.com/office/drawing/2014/main" id="{285F1D1D-91B0-FCA6-9762-8F649E9CF61A}"/>
                </a:ext>
              </a:extLst>
            </p:cNvPr>
            <p:cNvSpPr txBox="1"/>
            <p:nvPr/>
          </p:nvSpPr>
          <p:spPr>
            <a:xfrm>
              <a:off x="3443170" y="3951940"/>
              <a:ext cx="2621692" cy="954107"/>
            </a:xfrm>
            <a:prstGeom prst="rect">
              <a:avLst/>
            </a:prstGeom>
            <a:noFill/>
          </p:spPr>
          <p:txBody>
            <a:bodyPr wrap="square">
              <a:spAutoFit/>
            </a:bodyPr>
            <a:lstStyle/>
            <a:p>
              <a:pPr>
                <a:buNone/>
              </a:pPr>
              <a:r>
                <a:rPr lang="en-CA" sz="1400" b="1" spc="-30" dirty="0">
                  <a:solidFill>
                    <a:schemeClr val="tx1">
                      <a:lumMod val="75000"/>
                      <a:lumOff val="25000"/>
                    </a:schemeClr>
                  </a:solidFill>
                  <a:latin typeface="Arial" panose="020B0604020202020204" pitchFamily="34" charset="0"/>
                  <a:cs typeface="Arial" panose="020B0604020202020204" pitchFamily="34" charset="0"/>
                </a:rPr>
                <a:t>More thank 2x Client Retention</a:t>
              </a:r>
            </a:p>
            <a:p>
              <a:pPr>
                <a:buNone/>
              </a:pPr>
              <a:r>
                <a:rPr lang="en-CA" sz="1400" dirty="0"/>
                <a:t>compared to clients without Lifeguard monitoring</a:t>
              </a:r>
              <a:endParaRPr lang="en-CA" sz="1400" spc="-30" dirty="0">
                <a:solidFill>
                  <a:schemeClr val="tx1">
                    <a:lumMod val="75000"/>
                    <a:lumOff val="25000"/>
                  </a:schemeClr>
                </a:solidFill>
              </a:endParaRPr>
            </a:p>
          </p:txBody>
        </p:sp>
        <p:sp>
          <p:nvSpPr>
            <p:cNvPr id="18" name="TextBox 5">
              <a:extLst>
                <a:ext uri="{FF2B5EF4-FFF2-40B4-BE49-F238E27FC236}">
                  <a16:creationId xmlns:a16="http://schemas.microsoft.com/office/drawing/2014/main" id="{4CB40045-F47D-6B17-12B3-ED215E046608}"/>
                </a:ext>
              </a:extLst>
            </p:cNvPr>
            <p:cNvSpPr txBox="1"/>
            <p:nvPr/>
          </p:nvSpPr>
          <p:spPr>
            <a:xfrm>
              <a:off x="6089331" y="3951940"/>
              <a:ext cx="2621692" cy="954107"/>
            </a:xfrm>
            <a:prstGeom prst="rect">
              <a:avLst/>
            </a:prstGeom>
            <a:noFill/>
          </p:spPr>
          <p:txBody>
            <a:bodyPr wrap="square">
              <a:spAutoFit/>
            </a:bodyPr>
            <a:lstStyle/>
            <a:p>
              <a:pPr>
                <a:buNone/>
              </a:pPr>
              <a:r>
                <a:rPr lang="en-CA" sz="1400" b="1" spc="-30" dirty="0">
                  <a:solidFill>
                    <a:schemeClr val="tx1">
                      <a:lumMod val="75000"/>
                      <a:lumOff val="25000"/>
                    </a:schemeClr>
                  </a:solidFill>
                  <a:latin typeface="Arial" panose="020B0604020202020204" pitchFamily="34" charset="0"/>
                  <a:cs typeface="Arial" panose="020B0604020202020204" pitchFamily="34" charset="0"/>
                </a:rPr>
                <a:t>31% of alerts resulted in a proactive safety check</a:t>
              </a:r>
              <a:br>
                <a:rPr lang="en-CA" sz="1400" dirty="0"/>
              </a:br>
              <a:r>
                <a:rPr lang="en-CA" sz="1400" dirty="0"/>
                <a:t>that otherwise would not have occurred</a:t>
              </a:r>
              <a:r>
                <a:rPr lang="en-CA" sz="1400" spc="-30" dirty="0">
                  <a:solidFill>
                    <a:schemeClr val="tx1">
                      <a:lumMod val="75000"/>
                      <a:lumOff val="25000"/>
                    </a:schemeClr>
                  </a:solidFill>
                </a:rPr>
                <a:t>.</a:t>
              </a:r>
            </a:p>
          </p:txBody>
        </p:sp>
      </p:grpSp>
      <p:pic>
        <p:nvPicPr>
          <p:cNvPr id="19" name="Image 10">
            <a:extLst>
              <a:ext uri="{FF2B5EF4-FFF2-40B4-BE49-F238E27FC236}">
                <a16:creationId xmlns:a16="http://schemas.microsoft.com/office/drawing/2014/main" id="{A58361BD-65E6-D87D-9240-508AE96FCF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3357" y="-546544"/>
            <a:ext cx="5550388" cy="7404544"/>
          </a:xfrm>
          <a:prstGeom prst="rect">
            <a:avLst/>
          </a:prstGeom>
        </p:spPr>
      </p:pic>
    </p:spTree>
    <p:extLst>
      <p:ext uri="{BB962C8B-B14F-4D97-AF65-F5344CB8AC3E}">
        <p14:creationId xmlns:p14="http://schemas.microsoft.com/office/powerpoint/2010/main" val="480657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6E35E-2D81-8F3B-8C76-79D2A86FCA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09F06B-05D3-6261-1056-6EDFE2A3DDD3}"/>
              </a:ext>
            </a:extLst>
          </p:cNvPr>
          <p:cNvSpPr>
            <a:spLocks noGrp="1"/>
          </p:cNvSpPr>
          <p:nvPr>
            <p:ph type="title"/>
          </p:nvPr>
        </p:nvSpPr>
        <p:spPr/>
        <p:txBody>
          <a:bodyPr>
            <a:normAutofit/>
          </a:bodyPr>
          <a:lstStyle/>
          <a:p>
            <a:r>
              <a:rPr lang="en-CA" dirty="0"/>
              <a:t>Why Partners Choose Lifeguard</a:t>
            </a:r>
          </a:p>
        </p:txBody>
      </p:sp>
      <p:sp>
        <p:nvSpPr>
          <p:cNvPr id="6" name="Espace réservé du contenu 2">
            <a:extLst>
              <a:ext uri="{FF2B5EF4-FFF2-40B4-BE49-F238E27FC236}">
                <a16:creationId xmlns:a16="http://schemas.microsoft.com/office/drawing/2014/main" id="{D514B6A8-9009-85D8-CAA4-28C0F07BBBEE}"/>
              </a:ext>
            </a:extLst>
          </p:cNvPr>
          <p:cNvSpPr txBox="1">
            <a:spLocks/>
          </p:cNvSpPr>
          <p:nvPr/>
        </p:nvSpPr>
        <p:spPr>
          <a:xfrm>
            <a:off x="838199" y="3380135"/>
            <a:ext cx="6822989" cy="2286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1800" dirty="0"/>
              <a:t>✓ Enhanced oversight between visits</a:t>
            </a:r>
          </a:p>
          <a:p>
            <a:pPr marL="0" indent="0">
              <a:buNone/>
            </a:pPr>
            <a:r>
              <a:rPr lang="en-CA" sz="1800" dirty="0"/>
              <a:t>✓ Additional visibility into client wellbeing</a:t>
            </a:r>
          </a:p>
          <a:p>
            <a:pPr marL="0" indent="0">
              <a:buNone/>
            </a:pPr>
            <a:r>
              <a:rPr lang="en-CA" sz="1800" dirty="0"/>
              <a:t>✓ Earlier identification of changing care needs</a:t>
            </a:r>
          </a:p>
          <a:p>
            <a:pPr marL="0" indent="0">
              <a:buNone/>
            </a:pPr>
            <a:r>
              <a:rPr lang="en-CA" sz="1800" dirty="0"/>
              <a:t>✓ Data-informed conversations with families</a:t>
            </a:r>
          </a:p>
          <a:p>
            <a:pPr marL="0" indent="0">
              <a:buNone/>
            </a:pPr>
            <a:r>
              <a:rPr lang="en-CA" sz="1800" dirty="0"/>
              <a:t>✓ A proactive approach to aging in place</a:t>
            </a:r>
          </a:p>
        </p:txBody>
      </p:sp>
      <p:sp>
        <p:nvSpPr>
          <p:cNvPr id="3" name="Titre 1">
            <a:extLst>
              <a:ext uri="{FF2B5EF4-FFF2-40B4-BE49-F238E27FC236}">
                <a16:creationId xmlns:a16="http://schemas.microsoft.com/office/drawing/2014/main" id="{B2E0CCA9-B5B8-FEE8-A790-D1412FA8DE19}"/>
              </a:ext>
            </a:extLst>
          </p:cNvPr>
          <p:cNvSpPr txBox="1">
            <a:spLocks/>
          </p:cNvSpPr>
          <p:nvPr/>
        </p:nvSpPr>
        <p:spPr>
          <a:xfrm>
            <a:off x="838200" y="284861"/>
            <a:ext cx="10515600" cy="4730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spc="-100" baseline="0">
                <a:solidFill>
                  <a:schemeClr val="accent1"/>
                </a:solidFill>
                <a:latin typeface="+mj-lt"/>
                <a:ea typeface="+mj-ea"/>
                <a:cs typeface="+mj-cs"/>
              </a:defRPr>
            </a:lvl1pPr>
          </a:lstStyle>
          <a:p>
            <a:r>
              <a:rPr lang="en-CA" sz="800" b="1" spc="0" dirty="0">
                <a:solidFill>
                  <a:schemeClr val="accent2"/>
                </a:solidFill>
              </a:rPr>
              <a:t>BUSINESS OUTCOMES</a:t>
            </a:r>
          </a:p>
        </p:txBody>
      </p:sp>
      <p:sp>
        <p:nvSpPr>
          <p:cNvPr id="7" name="TextBox 6">
            <a:extLst>
              <a:ext uri="{FF2B5EF4-FFF2-40B4-BE49-F238E27FC236}">
                <a16:creationId xmlns:a16="http://schemas.microsoft.com/office/drawing/2014/main" id="{F4CCFA6A-62B4-A30D-EEC4-09DEAC6B3A3E}"/>
              </a:ext>
            </a:extLst>
          </p:cNvPr>
          <p:cNvSpPr txBox="1"/>
          <p:nvPr/>
        </p:nvSpPr>
        <p:spPr>
          <a:xfrm>
            <a:off x="838199" y="1507066"/>
            <a:ext cx="9592734" cy="1754326"/>
          </a:xfrm>
          <a:prstGeom prst="rect">
            <a:avLst/>
          </a:prstGeom>
          <a:noFill/>
        </p:spPr>
        <p:txBody>
          <a:bodyPr wrap="square">
            <a:spAutoFit/>
          </a:bodyPr>
          <a:lstStyle/>
          <a:p>
            <a:r>
              <a:rPr lang="en-CA" spc="-30" dirty="0">
                <a:solidFill>
                  <a:schemeClr val="tx1">
                    <a:lumMod val="75000"/>
                    <a:lumOff val="25000"/>
                  </a:schemeClr>
                </a:solidFill>
              </a:rPr>
              <a:t>Griswold Home Care and Lifeguard work together to help identify changes earlier, support timely intervention, and provide additional visibility into client wellbeing between visits. </a:t>
            </a:r>
          </a:p>
          <a:p>
            <a:endParaRPr lang="en-CA" spc="-30" dirty="0">
              <a:solidFill>
                <a:schemeClr val="tx1">
                  <a:lumMod val="75000"/>
                  <a:lumOff val="25000"/>
                </a:schemeClr>
              </a:solidFill>
            </a:endParaRPr>
          </a:p>
          <a:p>
            <a:r>
              <a:rPr lang="en-CA" spc="-30" dirty="0">
                <a:solidFill>
                  <a:schemeClr val="tx1">
                    <a:lumMod val="75000"/>
                    <a:lumOff val="25000"/>
                  </a:schemeClr>
                </a:solidFill>
              </a:rPr>
              <a:t>While no technology can predict or prevent every adverse event, continuous wellness monitoring can help care teams recognize changes sooner and make more informed decisions about support and care</a:t>
            </a:r>
            <a:endParaRPr lang="en-US" spc="-30" dirty="0">
              <a:solidFill>
                <a:schemeClr val="tx1">
                  <a:lumMod val="75000"/>
                  <a:lumOff val="25000"/>
                </a:schemeClr>
              </a:solidFill>
            </a:endParaRPr>
          </a:p>
        </p:txBody>
      </p:sp>
    </p:spTree>
    <p:extLst>
      <p:ext uri="{BB962C8B-B14F-4D97-AF65-F5344CB8AC3E}">
        <p14:creationId xmlns:p14="http://schemas.microsoft.com/office/powerpoint/2010/main" val="2675099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41E41"/>
        </a:solidFill>
        <a:effectLst/>
      </p:bgPr>
    </p:bg>
    <p:spTree>
      <p:nvGrpSpPr>
        <p:cNvPr id="1" name="">
          <a:extLst>
            <a:ext uri="{FF2B5EF4-FFF2-40B4-BE49-F238E27FC236}">
              <a16:creationId xmlns:a16="http://schemas.microsoft.com/office/drawing/2014/main" id="{C418F45D-6C20-C053-518A-A1DDB76073EC}"/>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7C888BFF-39C9-9A1D-D826-B3C007A12A9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827" y="3999122"/>
            <a:ext cx="13367370" cy="3334951"/>
          </a:xfrm>
          <a:prstGeom prst="rect">
            <a:avLst/>
          </a:prstGeom>
        </p:spPr>
      </p:pic>
      <p:sp>
        <p:nvSpPr>
          <p:cNvPr id="3" name="Sous-titre 2">
            <a:extLst>
              <a:ext uri="{FF2B5EF4-FFF2-40B4-BE49-F238E27FC236}">
                <a16:creationId xmlns:a16="http://schemas.microsoft.com/office/drawing/2014/main" id="{81D35197-2B12-10AD-4159-92E6FDB8A3F5}"/>
              </a:ext>
            </a:extLst>
          </p:cNvPr>
          <p:cNvSpPr>
            <a:spLocks noGrp="1"/>
          </p:cNvSpPr>
          <p:nvPr>
            <p:ph type="subTitle" idx="1"/>
          </p:nvPr>
        </p:nvSpPr>
        <p:spPr>
          <a:xfrm>
            <a:off x="1414763" y="4838716"/>
            <a:ext cx="9144000" cy="1655762"/>
          </a:xfrm>
        </p:spPr>
        <p:txBody>
          <a:bodyPr>
            <a:normAutofit/>
          </a:bodyPr>
          <a:lstStyle/>
          <a:p>
            <a:r>
              <a:rPr lang="en-CA" sz="1000" spc="300" dirty="0">
                <a:solidFill>
                  <a:schemeClr val="bg1"/>
                </a:solidFill>
              </a:rPr>
              <a:t>THANK YOU</a:t>
            </a:r>
          </a:p>
          <a:p>
            <a:endParaRPr lang="en-CA" sz="1000" spc="300" dirty="0">
              <a:solidFill>
                <a:schemeClr val="bg1"/>
              </a:solidFill>
            </a:endParaRPr>
          </a:p>
          <a:p>
            <a:endParaRPr lang="en-CA" sz="1000" spc="300" dirty="0">
              <a:solidFill>
                <a:schemeClr val="bg1"/>
              </a:solidFill>
            </a:endParaRPr>
          </a:p>
          <a:p>
            <a:endParaRPr lang="en-CA" sz="1000" spc="300" dirty="0">
              <a:solidFill>
                <a:schemeClr val="bg1"/>
              </a:solidFill>
            </a:endParaRPr>
          </a:p>
        </p:txBody>
      </p:sp>
      <p:grpSp>
        <p:nvGrpSpPr>
          <p:cNvPr id="12" name="Groupe 11">
            <a:extLst>
              <a:ext uri="{FF2B5EF4-FFF2-40B4-BE49-F238E27FC236}">
                <a16:creationId xmlns:a16="http://schemas.microsoft.com/office/drawing/2014/main" id="{EF7CA05D-22F3-7001-1064-18A6BEC3D82C}"/>
              </a:ext>
            </a:extLst>
          </p:cNvPr>
          <p:cNvGrpSpPr/>
          <p:nvPr/>
        </p:nvGrpSpPr>
        <p:grpSpPr>
          <a:xfrm>
            <a:off x="3285019" y="1963756"/>
            <a:ext cx="6389708" cy="1219201"/>
            <a:chOff x="3183644" y="1925197"/>
            <a:chExt cx="6389708" cy="1219201"/>
          </a:xfrm>
        </p:grpSpPr>
        <p:pic>
          <p:nvPicPr>
            <p:cNvPr id="5" name="Image 4">
              <a:extLst>
                <a:ext uri="{FF2B5EF4-FFF2-40B4-BE49-F238E27FC236}">
                  <a16:creationId xmlns:a16="http://schemas.microsoft.com/office/drawing/2014/main" id="{6062B7FC-009B-E157-883A-BBE4DD4BFC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3644" y="1925197"/>
              <a:ext cx="2112581" cy="1219201"/>
            </a:xfrm>
            <a:prstGeom prst="rect">
              <a:avLst/>
            </a:prstGeom>
          </p:spPr>
        </p:pic>
        <p:pic>
          <p:nvPicPr>
            <p:cNvPr id="7" name="Image 6">
              <a:extLst>
                <a:ext uri="{FF2B5EF4-FFF2-40B4-BE49-F238E27FC236}">
                  <a16:creationId xmlns:a16="http://schemas.microsoft.com/office/drawing/2014/main" id="{F4BD3749-A66D-1DAF-FD68-31409212D0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74552" y="2346669"/>
              <a:ext cx="3098800" cy="622300"/>
            </a:xfrm>
            <a:prstGeom prst="rect">
              <a:avLst/>
            </a:prstGeom>
          </p:spPr>
        </p:pic>
      </p:grpSp>
      <p:grpSp>
        <p:nvGrpSpPr>
          <p:cNvPr id="21" name="Groupe 20">
            <a:extLst>
              <a:ext uri="{FF2B5EF4-FFF2-40B4-BE49-F238E27FC236}">
                <a16:creationId xmlns:a16="http://schemas.microsoft.com/office/drawing/2014/main" id="{ACFD9E46-7DB5-C0B1-A5DD-4D1FFA72AC33}"/>
              </a:ext>
            </a:extLst>
          </p:cNvPr>
          <p:cNvGrpSpPr/>
          <p:nvPr/>
        </p:nvGrpSpPr>
        <p:grpSpPr>
          <a:xfrm>
            <a:off x="5758163" y="2550328"/>
            <a:ext cx="457200" cy="457200"/>
            <a:chOff x="5858220" y="1702106"/>
            <a:chExt cx="457200" cy="457200"/>
          </a:xfrm>
        </p:grpSpPr>
        <p:cxnSp>
          <p:nvCxnSpPr>
            <p:cNvPr id="14" name="Connecteur droit 13">
              <a:extLst>
                <a:ext uri="{FF2B5EF4-FFF2-40B4-BE49-F238E27FC236}">
                  <a16:creationId xmlns:a16="http://schemas.microsoft.com/office/drawing/2014/main" id="{37E0749D-C0BD-E492-3818-FBD63C643434}"/>
                </a:ext>
              </a:extLst>
            </p:cNvPr>
            <p:cNvCxnSpPr>
              <a:cxnSpLocks/>
            </p:cNvCxnSpPr>
            <p:nvPr/>
          </p:nvCxnSpPr>
          <p:spPr>
            <a:xfrm>
              <a:off x="6086820" y="1702106"/>
              <a:ext cx="0" cy="457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8A61806B-F603-0CEF-8712-77E816BF0366}"/>
                </a:ext>
              </a:extLst>
            </p:cNvPr>
            <p:cNvCxnSpPr>
              <a:cxnSpLocks/>
            </p:cNvCxnSpPr>
            <p:nvPr/>
          </p:nvCxnSpPr>
          <p:spPr>
            <a:xfrm rot="5400000">
              <a:off x="6086820" y="1702106"/>
              <a:ext cx="0" cy="457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5748365"/>
      </p:ext>
    </p:extLst>
  </p:cSld>
  <p:clrMapOvr>
    <a:masterClrMapping/>
  </p:clrMapOvr>
</p:sld>
</file>

<file path=ppt/theme/theme1.xml><?xml version="1.0" encoding="utf-8"?>
<a:theme xmlns:a="http://schemas.openxmlformats.org/drawingml/2006/main" name="Thème Office">
  <a:themeElements>
    <a:clrScheme name="Lifeguard">
      <a:dk1>
        <a:srgbClr val="000000"/>
      </a:dk1>
      <a:lt1>
        <a:srgbClr val="FFFFFF"/>
      </a:lt1>
      <a:dk2>
        <a:srgbClr val="44546A"/>
      </a:dk2>
      <a:lt2>
        <a:srgbClr val="E7E6E6"/>
      </a:lt2>
      <a:accent1>
        <a:srgbClr val="041E41"/>
      </a:accent1>
      <a:accent2>
        <a:srgbClr val="CE0037"/>
      </a:accent2>
      <a:accent3>
        <a:srgbClr val="134986"/>
      </a:accent3>
      <a:accent4>
        <a:srgbClr val="F56B6B"/>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1064</TotalTime>
  <Words>688</Words>
  <Application>Microsoft Macintosh PowerPoint</Application>
  <PresentationFormat>Widescreen</PresentationFormat>
  <Paragraphs>98</Paragraphs>
  <Slides>13</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Aptos</vt:lpstr>
      <vt:lpstr>Arial</vt:lpstr>
      <vt:lpstr>Thème Office</vt:lpstr>
      <vt:lpstr>PowerPoint Presentation</vt:lpstr>
      <vt:lpstr>Table of contents</vt:lpstr>
      <vt:lpstr>Executive Overview</vt:lpstr>
      <vt:lpstr>Extending Care Beyond the Visit</vt:lpstr>
      <vt:lpstr>Outcomes We Help Support</vt:lpstr>
      <vt:lpstr>The Lifeguard Service Model</vt:lpstr>
      <vt:lpstr>The Lifeguard Model</vt:lpstr>
      <vt:lpstr>Wellness Reports</vt:lpstr>
      <vt:lpstr>The Lifeguard Alert Center (LAC)</vt:lpstr>
      <vt:lpstr>Business Outcomes</vt:lpstr>
      <vt:lpstr>Real World Results</vt:lpstr>
      <vt:lpstr>Why Partners Choose Lifeguard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Sophie Larouche</dc:creator>
  <cp:lastModifiedBy>Meighen Fitzpatrick</cp:lastModifiedBy>
  <cp:revision>8</cp:revision>
  <cp:lastPrinted>2026-01-15T14:14:57Z</cp:lastPrinted>
  <dcterms:created xsi:type="dcterms:W3CDTF">2026-01-13T18:41:04Z</dcterms:created>
  <dcterms:modified xsi:type="dcterms:W3CDTF">2026-06-05T13:13:00Z</dcterms:modified>
</cp:coreProperties>
</file>